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63" r:id="rId3"/>
    <p:sldId id="259" r:id="rId4"/>
    <p:sldId id="264" r:id="rId5"/>
    <p:sldId id="261" r:id="rId6"/>
    <p:sldId id="266" r:id="rId7"/>
    <p:sldId id="267" r:id="rId8"/>
    <p:sldId id="268" r:id="rId9"/>
    <p:sldId id="269" r:id="rId10"/>
    <p:sldId id="262" r:id="rId11"/>
    <p:sldId id="270" r:id="rId12"/>
    <p:sldId id="271" r:id="rId13"/>
    <p:sldId id="25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4AA7C2-E8DC-467C-9833-F833067453C2}" type="datetimeFigureOut">
              <a:rPr lang="en-US" smtClean="0"/>
              <a:pPr/>
              <a:t>12/12/2016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A8E8C-7000-4BD7-A278-0C1355790446}" type="slidenum">
              <a:rPr lang="en-US" smtClean="0"/>
              <a:pPr/>
              <a:t>‹#›</a:t>
            </a:fld>
            <a:endParaRPr lang="en-US"/>
          </a:p>
        </p:txBody>
      </p:sp>
    </p:spTree>
    <p:extLst>
      <p:ext uri="{BB962C8B-B14F-4D97-AF65-F5344CB8AC3E}">
        <p14:creationId xmlns:p14="http://schemas.microsoft.com/office/powerpoint/2010/main" val="1569726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3350BE-36FB-48B8-BC3B-BF82FA8A4B16}" type="datetime1">
              <a:rPr lang="en-US" smtClean="0"/>
              <a:pPr/>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8D951-FD7A-4EA6-9971-BA4650F5F282}" type="datetime1">
              <a:rPr lang="en-US" smtClean="0"/>
              <a:pPr/>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7DDA1A-1160-4810-A009-9384DF143964}" type="datetime1">
              <a:rPr lang="en-US" smtClean="0"/>
              <a:pPr/>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en-US" dirty="0" smtClean="0"/>
              <a:t>click to…</a:t>
            </a:r>
          </a:p>
        </p:txBody>
      </p:sp>
    </p:spTree>
    <p:extLst>
      <p:ext uri="{BB962C8B-B14F-4D97-AF65-F5344CB8AC3E}">
        <p14:creationId xmlns:p14="http://schemas.microsoft.com/office/powerpoint/2010/main" val="200705346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B8CA7-DF52-4574-B28B-BF67C425F74E}" type="datetime1">
              <a:rPr lang="en-US" smtClean="0"/>
              <a:pPr/>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6F388C-ACCE-4EF5-AD2C-86A2C6495869}" type="datetime1">
              <a:rPr lang="en-US" smtClean="0"/>
              <a:pPr/>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2A2DB-E9A4-4F11-9A97-3D805873123B}" type="datetime1">
              <a:rPr lang="en-US" smtClean="0"/>
              <a:pPr/>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5D039D-4B07-4C92-99B2-D30586816A68}" type="datetime1">
              <a:rPr lang="en-US" smtClean="0"/>
              <a:pPr/>
              <a:t>12/12/2016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D8C0F6-D106-4D90-B6A1-515B7FD8F0C8}" type="datetime1">
              <a:rPr lang="en-US" smtClean="0"/>
              <a:pPr/>
              <a:t>12/12/2016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B9723-2437-47C8-833A-EDB2EBB6A5A1}" type="datetime1">
              <a:rPr lang="en-US" smtClean="0"/>
              <a:pPr/>
              <a:t>12/12/2016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5C9E6-3B8B-4571-9128-858A99C98B86}" type="datetime1">
              <a:rPr lang="en-US" smtClean="0"/>
              <a:pPr/>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141EB-C6BD-49FF-BC05-BF0312C62789}" type="datetime1">
              <a:rPr lang="en-US" smtClean="0"/>
              <a:pPr/>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1E575-74B0-4F22-8519-3F96FB7A2B3A}" type="datetime1">
              <a:rPr lang="en-US" smtClean="0"/>
              <a:pPr/>
              <a:t>12/12/2016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gif"/><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09230" y="2743200"/>
            <a:ext cx="7175065" cy="1752600"/>
          </a:xfrm>
        </p:spPr>
        <p:txBody>
          <a:bodyPr>
            <a:noAutofit/>
          </a:bodyPr>
          <a:lstStyle/>
          <a:p>
            <a:r>
              <a:rPr lang="sr-Latn-BA" b="1" dirty="0">
                <a:solidFill>
                  <a:srgbClr val="002060"/>
                </a:solidFill>
                <a:latin typeface="Book Antiqua" panose="02040602050305030304" pitchFamily="18" charset="0"/>
              </a:rPr>
              <a:t>University of </a:t>
            </a:r>
            <a:r>
              <a:rPr lang="sr-Latn-BA" b="1" dirty="0" smtClean="0">
                <a:solidFill>
                  <a:srgbClr val="002060"/>
                </a:solidFill>
                <a:latin typeface="Book Antiqua" panose="02040602050305030304" pitchFamily="18" charset="0"/>
              </a:rPr>
              <a:t>Sarajevo</a:t>
            </a:r>
          </a:p>
          <a:p>
            <a:r>
              <a:rPr lang="en-US" sz="2000" dirty="0">
                <a:solidFill>
                  <a:srgbClr val="002060"/>
                </a:solidFill>
                <a:latin typeface="Book Antiqua" panose="02040602050305030304" pitchFamily="18" charset="0"/>
              </a:rPr>
              <a:t>Partner presentations with special emphasis on their HE research potential and </a:t>
            </a:r>
          </a:p>
          <a:p>
            <a:r>
              <a:rPr lang="en-US" sz="2000" dirty="0">
                <a:solidFill>
                  <a:srgbClr val="002060"/>
                </a:solidFill>
                <a:latin typeface="Book Antiqua" panose="02040602050305030304" pitchFamily="18" charset="0"/>
              </a:rPr>
              <a:t>practices, as well as role in </a:t>
            </a:r>
            <a:r>
              <a:rPr lang="en-US" sz="2000" dirty="0" err="1">
                <a:solidFill>
                  <a:srgbClr val="002060"/>
                </a:solidFill>
                <a:latin typeface="Book Antiqua" panose="02040602050305030304" pitchFamily="18" charset="0"/>
              </a:rPr>
              <a:t>NatRisk</a:t>
            </a:r>
            <a:endParaRPr lang="bs-Latn-BA" sz="2000" dirty="0">
              <a:solidFill>
                <a:srgbClr val="002060"/>
              </a:solidFill>
              <a:latin typeface="Book Antiqua" panose="02040602050305030304" pitchFamily="18" charset="0"/>
            </a:endParaRPr>
          </a:p>
        </p:txBody>
      </p:sp>
      <p:cxnSp>
        <p:nvCxnSpPr>
          <p:cNvPr id="5" name="Straight Connector 4"/>
          <p:cNvCxnSpPr/>
          <p:nvPr/>
        </p:nvCxnSpPr>
        <p:spPr>
          <a:xfrm>
            <a:off x="0" y="2281564"/>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711896" y="4800600"/>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smtClean="0">
                <a:solidFill>
                  <a:srgbClr val="002060"/>
                </a:solidFill>
                <a:latin typeface="Book Antiqua" panose="02040602050305030304" pitchFamily="18" charset="0"/>
              </a:rPr>
              <a:t>Prof.dr Emina Hadžić</a:t>
            </a:r>
          </a:p>
        </p:txBody>
      </p:sp>
      <p:sp>
        <p:nvSpPr>
          <p:cNvPr id="9" name="Title 1"/>
          <p:cNvSpPr txBox="1">
            <a:spLocks/>
          </p:cNvSpPr>
          <p:nvPr/>
        </p:nvSpPr>
        <p:spPr>
          <a:xfrm>
            <a:off x="685800" y="5638800"/>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smtClean="0">
                <a:solidFill>
                  <a:srgbClr val="002060"/>
                </a:solidFill>
                <a:latin typeface="Book Antiqua" panose="02040602050305030304" pitchFamily="18" charset="0"/>
              </a:rPr>
              <a:t>Thursday</a:t>
            </a:r>
            <a:r>
              <a:rPr lang="sr-Latn-BA" sz="1800" dirty="0">
                <a:solidFill>
                  <a:srgbClr val="002060"/>
                </a:solidFill>
                <a:latin typeface="Book Antiqua" panose="02040602050305030304" pitchFamily="18" charset="0"/>
              </a:rPr>
              <a:t>, 15th December </a:t>
            </a:r>
            <a:r>
              <a:rPr lang="sr-Latn-BA" sz="1800" dirty="0" smtClean="0">
                <a:solidFill>
                  <a:srgbClr val="002060"/>
                </a:solidFill>
                <a:latin typeface="Book Antiqua" panose="02040602050305030304" pitchFamily="18" charset="0"/>
              </a:rPr>
              <a:t>2016, Niš</a:t>
            </a:r>
            <a:endParaRPr lang="bs-Latn-BA" sz="1800" dirty="0">
              <a:solidFill>
                <a:srgbClr val="002060"/>
              </a:solidFill>
              <a:latin typeface="Book Antiqua" panose="02040602050305030304"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503" y="76200"/>
            <a:ext cx="224790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955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0" y="2279752"/>
            <a:ext cx="4698776" cy="720080"/>
          </a:xfrm>
        </p:spPr>
        <p:txBody>
          <a:bodyPr/>
          <a:lstStyle/>
          <a:p>
            <a:r>
              <a:rPr lang="bs-Latn-BA" sz="2000" dirty="0" smtClean="0"/>
              <a:t>University of Sarajevo </a:t>
            </a:r>
            <a:br>
              <a:rPr lang="bs-Latn-BA" sz="2000" dirty="0" smtClean="0"/>
            </a:br>
            <a:r>
              <a:rPr lang="bs-Latn-BA" sz="2000" i="1" dirty="0" smtClean="0"/>
              <a:t> </a:t>
            </a:r>
            <a:endParaRPr lang="bs-Latn-BA" sz="2000" i="1" dirty="0"/>
          </a:p>
        </p:txBody>
      </p:sp>
      <p:sp>
        <p:nvSpPr>
          <p:cNvPr id="4" name="Text Placeholder 3"/>
          <p:cNvSpPr>
            <a:spLocks noGrp="1"/>
          </p:cNvSpPr>
          <p:nvPr>
            <p:ph type="body" sz="quarter" idx="10"/>
          </p:nvPr>
        </p:nvSpPr>
        <p:spPr>
          <a:xfrm>
            <a:off x="395536" y="764704"/>
            <a:ext cx="8424936" cy="5940896"/>
          </a:xfrm>
          <a:effectLst/>
        </p:spPr>
        <p:txBody>
          <a:bodyPr>
            <a:scene3d>
              <a:camera prst="orthographicFront"/>
              <a:lightRig rig="flat" dir="t"/>
            </a:scene3d>
            <a:sp3d extrusionH="88900" contourW="2540">
              <a:bevelT w="38100" h="31750"/>
              <a:contourClr>
                <a:srgbClr val="F4A234"/>
              </a:contourClr>
            </a:sp3d>
          </a:bodyPr>
          <a:lstStyle/>
          <a:p>
            <a:pPr>
              <a:spcAft>
                <a:spcPts val="1200"/>
              </a:spcAft>
              <a:buBlip>
                <a:blip r:embed="rId2"/>
              </a:buBlip>
            </a:pPr>
            <a:r>
              <a:rPr lang="en-US" sz="2000" dirty="0">
                <a:effectLst/>
              </a:rPr>
              <a:t>Founded 1949 </a:t>
            </a:r>
          </a:p>
          <a:p>
            <a:pPr>
              <a:spcAft>
                <a:spcPts val="600"/>
              </a:spcAft>
              <a:buBlip>
                <a:blip r:embed="rId2"/>
              </a:buBlip>
            </a:pPr>
            <a:r>
              <a:rPr lang="en-US" sz="2000" dirty="0">
                <a:effectLst/>
              </a:rPr>
              <a:t>24 Faculties and associated members </a:t>
            </a:r>
            <a:endParaRPr lang="bs-Latn-BA" sz="2000" dirty="0">
              <a:effectLst/>
            </a:endParaRPr>
          </a:p>
          <a:p>
            <a:pPr>
              <a:spcAft>
                <a:spcPts val="600"/>
              </a:spcAft>
            </a:pPr>
            <a:r>
              <a:rPr lang="bs-Latn-BA" sz="2000" dirty="0">
                <a:effectLst/>
              </a:rPr>
              <a:t>(</a:t>
            </a:r>
            <a:r>
              <a:rPr lang="en-US" sz="2000" dirty="0" smtClean="0">
                <a:effectLst/>
              </a:rPr>
              <a:t>Institutes</a:t>
            </a:r>
            <a:r>
              <a:rPr lang="en-US" sz="2000" dirty="0">
                <a:effectLst/>
              </a:rPr>
              <a:t>, Laboratories, Libraries, etc.) </a:t>
            </a:r>
          </a:p>
          <a:p>
            <a:pPr>
              <a:spcAft>
                <a:spcPts val="1200"/>
              </a:spcAft>
              <a:buBlip>
                <a:blip r:embed="rId2"/>
              </a:buBlip>
            </a:pPr>
            <a:r>
              <a:rPr lang="en-US" sz="2000" dirty="0">
                <a:effectLst/>
              </a:rPr>
              <a:t>1.795 </a:t>
            </a:r>
            <a:r>
              <a:rPr lang="en-US" sz="2000" dirty="0" smtClean="0">
                <a:effectLst/>
              </a:rPr>
              <a:t>employees</a:t>
            </a:r>
            <a:endParaRPr lang="en-US" sz="2000" dirty="0">
              <a:effectLst/>
            </a:endParaRPr>
          </a:p>
          <a:p>
            <a:pPr>
              <a:spcAft>
                <a:spcPts val="1200"/>
              </a:spcAft>
              <a:buBlip>
                <a:blip r:embed="rId2"/>
              </a:buBlip>
            </a:pPr>
            <a:r>
              <a:rPr lang="en-US" sz="2000" dirty="0">
                <a:effectLst/>
              </a:rPr>
              <a:t>55.000 students attend currently  </a:t>
            </a:r>
            <a:endParaRPr lang="hr-HR" sz="2000" dirty="0" smtClean="0">
              <a:effectLst/>
            </a:endParaRPr>
          </a:p>
          <a:p>
            <a:pPr>
              <a:buSzPct val="80000"/>
              <a:buBlip>
                <a:blip r:embed="rId2"/>
              </a:buBlip>
            </a:pPr>
            <a:r>
              <a:rPr lang="en-US" sz="2000" b="1" dirty="0" smtClean="0">
                <a:solidFill>
                  <a:schemeClr val="tx2">
                    <a:lumMod val="75000"/>
                  </a:schemeClr>
                </a:solidFill>
                <a:effectLst/>
              </a:rPr>
              <a:t>UNTIL NOW:</a:t>
            </a:r>
          </a:p>
          <a:p>
            <a:pPr>
              <a:spcBef>
                <a:spcPts val="300"/>
              </a:spcBef>
              <a:spcAft>
                <a:spcPts val="600"/>
              </a:spcAft>
              <a:buSzPct val="80000"/>
              <a:buBlip>
                <a:blip r:embed="rId2"/>
              </a:buBlip>
            </a:pPr>
            <a:r>
              <a:rPr lang="en-US" sz="2000" dirty="0" smtClean="0">
                <a:solidFill>
                  <a:schemeClr val="tx2">
                    <a:lumMod val="75000"/>
                  </a:schemeClr>
                </a:solidFill>
                <a:effectLst/>
              </a:rPr>
              <a:t>122.000 </a:t>
            </a:r>
            <a:r>
              <a:rPr lang="en-US" sz="2000" dirty="0">
                <a:solidFill>
                  <a:schemeClr val="tx2">
                    <a:lumMod val="75000"/>
                  </a:schemeClr>
                </a:solidFill>
                <a:effectLst/>
              </a:rPr>
              <a:t>students graduated,</a:t>
            </a:r>
          </a:p>
          <a:p>
            <a:pPr>
              <a:spcBef>
                <a:spcPts val="300"/>
              </a:spcBef>
              <a:spcAft>
                <a:spcPts val="600"/>
              </a:spcAft>
              <a:buSzPct val="80000"/>
              <a:buBlip>
                <a:blip r:embed="rId2"/>
              </a:buBlip>
            </a:pPr>
            <a:r>
              <a:rPr lang="en-US" sz="2000" dirty="0">
                <a:solidFill>
                  <a:schemeClr val="tx2">
                    <a:lumMod val="90000"/>
                  </a:schemeClr>
                </a:solidFill>
                <a:effectLst/>
              </a:rPr>
              <a:t>3891 candidates obtained  M.Sc. degree</a:t>
            </a:r>
          </a:p>
          <a:p>
            <a:pPr>
              <a:spcBef>
                <a:spcPts val="300"/>
              </a:spcBef>
              <a:spcAft>
                <a:spcPts val="600"/>
              </a:spcAft>
              <a:buSzPct val="80000"/>
              <a:buBlip>
                <a:blip r:embed="rId2"/>
              </a:buBlip>
            </a:pPr>
            <a:r>
              <a:rPr lang="en-US" sz="2000" dirty="0">
                <a:solidFill>
                  <a:schemeClr val="tx1"/>
                </a:solidFill>
                <a:effectLst/>
              </a:rPr>
              <a:t>2284 candidates obtained Ph.D. in 43 different scientific </a:t>
            </a:r>
            <a:r>
              <a:rPr lang="en-US" sz="2000" dirty="0" smtClean="0">
                <a:solidFill>
                  <a:schemeClr val="tx1"/>
                </a:solidFill>
                <a:effectLst/>
              </a:rPr>
              <a:t>field</a:t>
            </a:r>
            <a:endParaRPr lang="bs-Latn-BA" sz="2000" dirty="0">
              <a:solidFill>
                <a:schemeClr val="tx1"/>
              </a:solidFill>
              <a:effectLst/>
            </a:endParaRPr>
          </a:p>
          <a:p>
            <a:pPr>
              <a:spcBef>
                <a:spcPts val="300"/>
              </a:spcBef>
              <a:spcAft>
                <a:spcPts val="600"/>
              </a:spcAft>
              <a:buSzPct val="80000"/>
              <a:buBlip>
                <a:blip r:embed="rId2"/>
              </a:buBlip>
            </a:pPr>
            <a:r>
              <a:rPr lang="bs-Latn-BA" sz="2000" dirty="0" smtClean="0">
                <a:solidFill>
                  <a:schemeClr val="tx1"/>
                </a:solidFill>
                <a:effectLst/>
              </a:rPr>
              <a:t>Uni </a:t>
            </a:r>
            <a:r>
              <a:rPr lang="bs-Latn-BA" sz="2000" dirty="0">
                <a:solidFill>
                  <a:schemeClr val="tx1"/>
                </a:solidFill>
                <a:effectLst/>
              </a:rPr>
              <a:t>Sarajevo </a:t>
            </a:r>
            <a:r>
              <a:rPr lang="en-US" sz="2000" dirty="0">
                <a:effectLst/>
              </a:rPr>
              <a:t>has established partnerships with more than 40 Universities from Europe, </a:t>
            </a:r>
            <a:r>
              <a:rPr lang="bs-Latn-BA" sz="2000" dirty="0" smtClean="0">
                <a:effectLst/>
              </a:rPr>
              <a:t>America, Asia, Africa.</a:t>
            </a:r>
            <a:endParaRPr lang="en-US" sz="2000" dirty="0">
              <a:effectLst/>
            </a:endParaRPr>
          </a:p>
          <a:p>
            <a:pPr algn="just">
              <a:spcBef>
                <a:spcPts val="300"/>
              </a:spcBef>
              <a:spcAft>
                <a:spcPts val="1200"/>
              </a:spcAft>
              <a:buBlip>
                <a:blip r:embed="rId2"/>
              </a:buBlip>
            </a:pPr>
            <a:r>
              <a:rPr lang="bs-Latn-BA" sz="2000" dirty="0" smtClean="0">
                <a:solidFill>
                  <a:schemeClr val="tx1"/>
                </a:solidFill>
                <a:effectLst/>
              </a:rPr>
              <a:t>Under</a:t>
            </a:r>
            <a:r>
              <a:rPr lang="en-US" sz="2000" dirty="0" smtClean="0">
                <a:solidFill>
                  <a:schemeClr val="tx1"/>
                </a:solidFill>
                <a:effectLst/>
              </a:rPr>
              <a:t>going</a:t>
            </a:r>
            <a:r>
              <a:rPr lang="bs-Latn-BA" sz="2000" dirty="0" smtClean="0">
                <a:solidFill>
                  <a:schemeClr val="tx1"/>
                </a:solidFill>
                <a:effectLst/>
              </a:rPr>
              <a:t>  </a:t>
            </a:r>
            <a:r>
              <a:rPr lang="en-US" sz="2000" dirty="0" smtClean="0">
                <a:solidFill>
                  <a:schemeClr val="tx1"/>
                </a:solidFill>
                <a:effectLst/>
              </a:rPr>
              <a:t>academic </a:t>
            </a:r>
            <a:r>
              <a:rPr lang="en-US" sz="2000" dirty="0">
                <a:solidFill>
                  <a:schemeClr val="tx1"/>
                </a:solidFill>
                <a:effectLst/>
              </a:rPr>
              <a:t>reconstruction implies </a:t>
            </a:r>
            <a:r>
              <a:rPr lang="bs-Latn-BA" sz="2000" dirty="0">
                <a:solidFill>
                  <a:schemeClr val="tx1"/>
                </a:solidFill>
                <a:effectLst/>
              </a:rPr>
              <a:t> </a:t>
            </a:r>
            <a:r>
              <a:rPr lang="en-US" sz="2000" dirty="0" smtClean="0">
                <a:solidFill>
                  <a:schemeClr val="tx1"/>
                </a:solidFill>
                <a:effectLst/>
              </a:rPr>
              <a:t>the implementation </a:t>
            </a:r>
            <a:r>
              <a:rPr lang="en-US" sz="2000" dirty="0">
                <a:solidFill>
                  <a:schemeClr val="tx1"/>
                </a:solidFill>
                <a:effectLst/>
              </a:rPr>
              <a:t>of a new organizational and functioning concept of the University to be compliant </a:t>
            </a:r>
            <a:r>
              <a:rPr lang="en-US" sz="2000" b="1" dirty="0">
                <a:solidFill>
                  <a:schemeClr val="tx1"/>
                </a:solidFill>
                <a:effectLst/>
              </a:rPr>
              <a:t>with</a:t>
            </a:r>
            <a:r>
              <a:rPr lang="en-US" sz="2000" dirty="0">
                <a:solidFill>
                  <a:schemeClr val="tx1"/>
                </a:solidFill>
                <a:effectLst/>
              </a:rPr>
              <a:t> contemporary standards, curricula updating and education of needed faculty</a:t>
            </a:r>
            <a:r>
              <a:rPr lang="en-US" sz="2000" dirty="0">
                <a:solidFill>
                  <a:schemeClr val="tx2">
                    <a:lumMod val="60000"/>
                    <a:lumOff val="40000"/>
                  </a:schemeClr>
                </a:solidFill>
                <a:effectLst/>
              </a:rPr>
              <a:t>.   </a:t>
            </a:r>
          </a:p>
          <a:p>
            <a:pPr>
              <a:spcAft>
                <a:spcPts val="1200"/>
              </a:spcAft>
            </a:pPr>
            <a:endParaRPr lang="en-US" sz="2000" dirty="0"/>
          </a:p>
          <a:p>
            <a:pPr>
              <a:spcAft>
                <a:spcPts val="1200"/>
              </a:spcAft>
              <a:buBlip>
                <a:blip r:embed="rId2"/>
              </a:buBlip>
            </a:pPr>
            <a:endParaRPr lang="bs-Latn-BA" sz="1100" dirty="0"/>
          </a:p>
        </p:txBody>
      </p:sp>
      <p:pic>
        <p:nvPicPr>
          <p:cNvPr id="5" name="Picture 10" descr="rektorat 3"/>
          <p:cNvPicPr>
            <a:picLocks noChangeAspect="1" noChangeArrowheads="1"/>
          </p:cNvPicPr>
          <p:nvPr/>
        </p:nvPicPr>
        <p:blipFill>
          <a:blip r:embed="rId3" cstate="print"/>
          <a:srcRect/>
          <a:stretch>
            <a:fillRect/>
          </a:stretch>
        </p:blipFill>
        <p:spPr>
          <a:xfrm>
            <a:off x="5364088" y="188640"/>
            <a:ext cx="3168352" cy="2091112"/>
          </a:xfrm>
          <a:prstGeom prst="rect">
            <a:avLst/>
          </a:prstGeom>
          <a:noFill/>
          <a:ln/>
        </p:spPr>
      </p:pic>
      <p:pic>
        <p:nvPicPr>
          <p:cNvPr id="2050" name="Picture 2"/>
          <p:cNvPicPr>
            <a:picLocks noChangeAspect="1" noChangeArrowheads="1"/>
          </p:cNvPicPr>
          <p:nvPr/>
        </p:nvPicPr>
        <p:blipFill>
          <a:blip r:embed="rId4" cstate="print"/>
          <a:srcRect/>
          <a:stretch>
            <a:fillRect/>
          </a:stretch>
        </p:blipFill>
        <p:spPr bwMode="auto">
          <a:xfrm>
            <a:off x="152400" y="35490"/>
            <a:ext cx="720080" cy="696415"/>
          </a:xfrm>
          <a:prstGeom prst="rect">
            <a:avLst/>
          </a:prstGeom>
          <a:noFill/>
          <a:ln w="9525">
            <a:noFill/>
            <a:miter lim="800000"/>
            <a:headEnd/>
            <a:tailEnd/>
          </a:ln>
        </p:spPr>
      </p:pic>
    </p:spTree>
    <p:extLst>
      <p:ext uri="{BB962C8B-B14F-4D97-AF65-F5344CB8AC3E}">
        <p14:creationId xmlns:p14="http://schemas.microsoft.com/office/powerpoint/2010/main" val="42426520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9218" y="649805"/>
            <a:ext cx="7622381" cy="874195"/>
          </a:xfrm>
        </p:spPr>
        <p:txBody>
          <a:bodyPr/>
          <a:lstStyle/>
          <a:p>
            <a:r>
              <a:rPr lang="en-US" sz="2000" dirty="0"/>
              <a:t>University of Sarajevo is a partner in many mobility programs (ERASMUS MUNDUS, CEEPUS, bilateral agreements).</a:t>
            </a:r>
            <a:endParaRPr lang="bs-Latn-BA" sz="2000" dirty="0"/>
          </a:p>
        </p:txBody>
      </p:sp>
      <p:sp>
        <p:nvSpPr>
          <p:cNvPr id="4" name="Text Placeholder 3"/>
          <p:cNvSpPr>
            <a:spLocks noGrp="1"/>
          </p:cNvSpPr>
          <p:nvPr>
            <p:ph type="body" sz="quarter" idx="10"/>
          </p:nvPr>
        </p:nvSpPr>
        <p:spPr>
          <a:xfrm>
            <a:off x="457200" y="1371600"/>
            <a:ext cx="7690114" cy="768350"/>
          </a:xfrm>
        </p:spPr>
        <p:txBody>
          <a:bodyPr/>
          <a:lstStyle/>
          <a:p>
            <a:r>
              <a:rPr lang="en-GB" sz="1800" b="1" dirty="0">
                <a:effectLst/>
              </a:rPr>
              <a:t>List of project for which your organisation has received financial support from EU programmes in last calendar year (Tempus / Erasmus+/ etc.).</a:t>
            </a:r>
            <a:endParaRPr lang="bs-Latn-BA" sz="1800" dirty="0">
              <a:effectLst/>
            </a:endParaRPr>
          </a:p>
          <a:p>
            <a:endParaRPr lang="bs-Latn-BA" sz="1800" dirty="0"/>
          </a:p>
        </p:txBody>
      </p:sp>
      <p:graphicFrame>
        <p:nvGraphicFramePr>
          <p:cNvPr id="6" name="Table 5"/>
          <p:cNvGraphicFramePr>
            <a:graphicFrameLocks noGrp="1"/>
          </p:cNvGraphicFramePr>
          <p:nvPr>
            <p:extLst>
              <p:ext uri="{D42A27DB-BD31-4B8C-83A1-F6EECF244321}">
                <p14:modId xmlns:p14="http://schemas.microsoft.com/office/powerpoint/2010/main" val="1966886200"/>
              </p:ext>
            </p:extLst>
          </p:nvPr>
        </p:nvGraphicFramePr>
        <p:xfrm>
          <a:off x="685800" y="2117723"/>
          <a:ext cx="5850783" cy="4664077"/>
        </p:xfrm>
        <a:graphic>
          <a:graphicData uri="http://schemas.openxmlformats.org/drawingml/2006/table">
            <a:tbl>
              <a:tblPr firstRow="1" firstCol="1" bandRow="1">
                <a:tableStyleId>{5C22544A-7EE6-4342-B048-85BDC9FD1C3A}</a:tableStyleId>
              </a:tblPr>
              <a:tblGrid>
                <a:gridCol w="1317011"/>
                <a:gridCol w="1188883"/>
                <a:gridCol w="1511052"/>
                <a:gridCol w="1833837"/>
              </a:tblGrid>
              <a:tr h="348151">
                <a:tc>
                  <a:txBody>
                    <a:bodyPr/>
                    <a:lstStyle/>
                    <a:p>
                      <a:pPr algn="ctr">
                        <a:lnSpc>
                          <a:spcPct val="107000"/>
                        </a:lnSpc>
                        <a:spcAft>
                          <a:spcPts val="0"/>
                        </a:spcAft>
                      </a:pPr>
                      <a:r>
                        <a:rPr lang="hr-HR" sz="1100">
                          <a:effectLst/>
                        </a:rPr>
                        <a:t>Programme or initiative</a:t>
                      </a:r>
                      <a:endParaRPr lang="bs-Latn-BA" sz="1100">
                        <a:effectLst/>
                        <a:latin typeface="Calibri"/>
                        <a:ea typeface="Calibri"/>
                        <a:cs typeface="Times New Roman"/>
                      </a:endParaRPr>
                    </a:p>
                  </a:txBody>
                  <a:tcPr marL="66549" marR="66549" marT="0" marB="0" anchor="ctr"/>
                </a:tc>
                <a:tc>
                  <a:txBody>
                    <a:bodyPr/>
                    <a:lstStyle/>
                    <a:p>
                      <a:pPr algn="ctr">
                        <a:lnSpc>
                          <a:spcPct val="107000"/>
                        </a:lnSpc>
                        <a:spcAft>
                          <a:spcPts val="0"/>
                        </a:spcAft>
                      </a:pPr>
                      <a:r>
                        <a:rPr lang="hr-HR" sz="1100">
                          <a:effectLst/>
                        </a:rPr>
                        <a:t>Reference number</a:t>
                      </a:r>
                      <a:endParaRPr lang="bs-Latn-BA" sz="1100">
                        <a:effectLst/>
                        <a:latin typeface="Calibri"/>
                        <a:ea typeface="Calibri"/>
                        <a:cs typeface="Times New Roman"/>
                      </a:endParaRPr>
                    </a:p>
                  </a:txBody>
                  <a:tcPr marL="66549" marR="66549" marT="0" marB="0" anchor="ctr"/>
                </a:tc>
                <a:tc>
                  <a:txBody>
                    <a:bodyPr/>
                    <a:lstStyle/>
                    <a:p>
                      <a:pPr algn="ctr">
                        <a:lnSpc>
                          <a:spcPct val="107000"/>
                        </a:lnSpc>
                        <a:spcAft>
                          <a:spcPts val="0"/>
                        </a:spcAft>
                      </a:pPr>
                      <a:r>
                        <a:rPr lang="hr-HR" sz="1100">
                          <a:effectLst/>
                        </a:rPr>
                        <a:t>Beneficiary Organisation</a:t>
                      </a:r>
                      <a:endParaRPr lang="bs-Latn-BA" sz="1100">
                        <a:effectLst/>
                        <a:latin typeface="Calibri"/>
                        <a:ea typeface="Calibri"/>
                        <a:cs typeface="Times New Roman"/>
                      </a:endParaRPr>
                    </a:p>
                  </a:txBody>
                  <a:tcPr marL="66549" marR="66549" marT="0" marB="0" anchor="ctr"/>
                </a:tc>
                <a:tc>
                  <a:txBody>
                    <a:bodyPr/>
                    <a:lstStyle/>
                    <a:p>
                      <a:pPr algn="ctr">
                        <a:lnSpc>
                          <a:spcPct val="107000"/>
                        </a:lnSpc>
                        <a:spcAft>
                          <a:spcPts val="0"/>
                        </a:spcAft>
                      </a:pPr>
                      <a:r>
                        <a:rPr lang="hr-HR" sz="1100">
                          <a:effectLst/>
                        </a:rPr>
                        <a:t>Title of the Project</a:t>
                      </a:r>
                      <a:r>
                        <a:rPr lang="en-US" sz="1100">
                          <a:effectLst/>
                        </a:rPr>
                        <a:t>☒</a:t>
                      </a:r>
                      <a:endParaRPr lang="bs-Latn-BA" sz="1100">
                        <a:effectLst/>
                        <a:latin typeface="Calibri"/>
                        <a:ea typeface="Calibri"/>
                        <a:cs typeface="Times New Roman"/>
                      </a:endParaRPr>
                    </a:p>
                  </a:txBody>
                  <a:tcPr marL="66549" marR="66549" marT="0" marB="0" anchor="ctr"/>
                </a:tc>
              </a:tr>
              <a:tr h="522227">
                <a:tc>
                  <a:txBody>
                    <a:bodyPr/>
                    <a:lstStyle/>
                    <a:p>
                      <a:pPr algn="ctr">
                        <a:lnSpc>
                          <a:spcPct val="107000"/>
                        </a:lnSpc>
                        <a:spcAft>
                          <a:spcPts val="0"/>
                        </a:spcAft>
                      </a:pPr>
                      <a:r>
                        <a:rPr lang="hr-HR" sz="1100">
                          <a:effectLst/>
                        </a:rPr>
                        <a:t>TEMPUS</a:t>
                      </a:r>
                      <a:endParaRPr lang="bs-Latn-BA" sz="1100">
                        <a:effectLst/>
                        <a:latin typeface="Calibri"/>
                        <a:ea typeface="Calibri"/>
                        <a:cs typeface="Times New Roman"/>
                      </a:endParaRPr>
                    </a:p>
                  </a:txBody>
                  <a:tcPr marL="66549" marR="66549" marT="0" marB="0" anchor="ctr"/>
                </a:tc>
                <a:tc>
                  <a:txBody>
                    <a:bodyPr/>
                    <a:lstStyle/>
                    <a:p>
                      <a:pPr algn="ctr">
                        <a:lnSpc>
                          <a:spcPct val="107000"/>
                        </a:lnSpc>
                        <a:spcAft>
                          <a:spcPts val="0"/>
                        </a:spcAft>
                      </a:pPr>
                      <a:r>
                        <a:rPr lang="hr-HR" sz="1100">
                          <a:effectLst/>
                        </a:rPr>
                        <a:t>530755-TEMPUS-1-2012-1-BA-TEMPUS-JPCR</a:t>
                      </a:r>
                      <a:endParaRPr lang="bs-Latn-BA" sz="1100">
                        <a:effectLst/>
                        <a:latin typeface="Calibri"/>
                        <a:ea typeface="Calibri"/>
                        <a:cs typeface="Times New Roman"/>
                      </a:endParaRPr>
                    </a:p>
                  </a:txBody>
                  <a:tcPr marL="66549" marR="66549" marT="0" marB="0" anchor="ctr"/>
                </a:tc>
                <a:tc>
                  <a:txBody>
                    <a:bodyPr/>
                    <a:lstStyle/>
                    <a:p>
                      <a:pPr algn="ctr">
                        <a:lnSpc>
                          <a:spcPct val="107000"/>
                        </a:lnSpc>
                        <a:spcAft>
                          <a:spcPts val="0"/>
                        </a:spcAft>
                      </a:pPr>
                      <a:r>
                        <a:rPr lang="hr-HR" sz="1100">
                          <a:effectLst/>
                        </a:rPr>
                        <a:t>University of Sarajevo</a:t>
                      </a:r>
                      <a:endParaRPr lang="bs-Latn-BA" sz="1100">
                        <a:effectLst/>
                        <a:latin typeface="Calibri"/>
                        <a:ea typeface="Calibri"/>
                        <a:cs typeface="Times New Roman"/>
                      </a:endParaRPr>
                    </a:p>
                  </a:txBody>
                  <a:tcPr marL="66549" marR="66549" marT="0" marB="0" anchor="ctr"/>
                </a:tc>
                <a:tc>
                  <a:txBody>
                    <a:bodyPr/>
                    <a:lstStyle/>
                    <a:p>
                      <a:pPr algn="ctr">
                        <a:lnSpc>
                          <a:spcPct val="107000"/>
                        </a:lnSpc>
                        <a:spcAft>
                          <a:spcPts val="0"/>
                        </a:spcAft>
                      </a:pPr>
                      <a:r>
                        <a:rPr lang="hr-HR" sz="1100">
                          <a:effectLst/>
                        </a:rPr>
                        <a:t>Curricular reform of heritage sciences in Bosnia and Herzegovina</a:t>
                      </a:r>
                      <a:endParaRPr lang="bs-Latn-BA" sz="1100">
                        <a:effectLst/>
                        <a:latin typeface="Calibri"/>
                        <a:ea typeface="Calibri"/>
                        <a:cs typeface="Times New Roman"/>
                      </a:endParaRPr>
                    </a:p>
                  </a:txBody>
                  <a:tcPr marL="66549" marR="66549" marT="0" marB="0" anchor="ctr"/>
                </a:tc>
              </a:tr>
              <a:tr h="522227">
                <a:tc>
                  <a:txBody>
                    <a:bodyPr/>
                    <a:lstStyle/>
                    <a:p>
                      <a:pPr algn="ctr">
                        <a:lnSpc>
                          <a:spcPct val="107000"/>
                        </a:lnSpc>
                        <a:spcAft>
                          <a:spcPts val="0"/>
                        </a:spcAft>
                      </a:pPr>
                      <a:r>
                        <a:rPr lang="hr-HR" sz="1100">
                          <a:effectLst/>
                        </a:rPr>
                        <a:t>TEMPUS</a:t>
                      </a:r>
                      <a:endParaRPr lang="bs-Latn-BA" sz="1100">
                        <a:effectLst/>
                        <a:latin typeface="Calibri"/>
                        <a:ea typeface="Calibri"/>
                        <a:cs typeface="Times New Roman"/>
                      </a:endParaRPr>
                    </a:p>
                  </a:txBody>
                  <a:tcPr marL="66549" marR="66549" marT="0" marB="0" anchor="ctr"/>
                </a:tc>
                <a:tc>
                  <a:txBody>
                    <a:bodyPr/>
                    <a:lstStyle/>
                    <a:p>
                      <a:pPr algn="ctr">
                        <a:lnSpc>
                          <a:spcPct val="107000"/>
                        </a:lnSpc>
                        <a:spcAft>
                          <a:spcPts val="0"/>
                        </a:spcAft>
                      </a:pPr>
                      <a:r>
                        <a:rPr lang="hr-HR" sz="1100">
                          <a:effectLst/>
                        </a:rPr>
                        <a:t>517097-TEMPUS-1-2011-1-BA-TEMPUS-JPGR</a:t>
                      </a:r>
                      <a:endParaRPr lang="bs-Latn-BA" sz="1100">
                        <a:effectLst/>
                        <a:latin typeface="Calibri"/>
                        <a:ea typeface="Calibri"/>
                        <a:cs typeface="Times New Roman"/>
                      </a:endParaRPr>
                    </a:p>
                  </a:txBody>
                  <a:tcPr marL="66549" marR="66549" marT="0" marB="0" anchor="ctr"/>
                </a:tc>
                <a:tc>
                  <a:txBody>
                    <a:bodyPr/>
                    <a:lstStyle/>
                    <a:p>
                      <a:pPr algn="ctr">
                        <a:lnSpc>
                          <a:spcPct val="107000"/>
                        </a:lnSpc>
                        <a:spcAft>
                          <a:spcPts val="0"/>
                        </a:spcAft>
                      </a:pPr>
                      <a:r>
                        <a:rPr lang="hr-HR" sz="1100">
                          <a:effectLst/>
                        </a:rPr>
                        <a:t>University of Sarajevo</a:t>
                      </a:r>
                      <a:endParaRPr lang="bs-Latn-BA" sz="1100">
                        <a:effectLst/>
                        <a:latin typeface="Calibri"/>
                        <a:ea typeface="Calibri"/>
                        <a:cs typeface="Times New Roman"/>
                      </a:endParaRPr>
                    </a:p>
                  </a:txBody>
                  <a:tcPr marL="66549" marR="66549" marT="0" marB="0" anchor="ctr"/>
                </a:tc>
                <a:tc>
                  <a:txBody>
                    <a:bodyPr/>
                    <a:lstStyle/>
                    <a:p>
                      <a:pPr algn="ctr">
                        <a:lnSpc>
                          <a:spcPct val="107000"/>
                        </a:lnSpc>
                        <a:spcAft>
                          <a:spcPts val="0"/>
                        </a:spcAft>
                      </a:pPr>
                      <a:r>
                        <a:rPr lang="hr-HR" sz="1100">
                          <a:effectLst/>
                        </a:rPr>
                        <a:t>Quality in Research</a:t>
                      </a:r>
                      <a:endParaRPr lang="bs-Latn-BA" sz="1100">
                        <a:effectLst/>
                        <a:latin typeface="Calibri"/>
                        <a:ea typeface="Calibri"/>
                        <a:cs typeface="Times New Roman"/>
                      </a:endParaRPr>
                    </a:p>
                  </a:txBody>
                  <a:tcPr marL="66549" marR="66549" marT="0" marB="0" anchor="ctr"/>
                </a:tc>
              </a:tr>
              <a:tr h="522227">
                <a:tc>
                  <a:txBody>
                    <a:bodyPr/>
                    <a:lstStyle/>
                    <a:p>
                      <a:pPr algn="ctr">
                        <a:lnSpc>
                          <a:spcPct val="107000"/>
                        </a:lnSpc>
                        <a:spcAft>
                          <a:spcPts val="0"/>
                        </a:spcAft>
                      </a:pPr>
                      <a:r>
                        <a:rPr lang="hr-HR" sz="1100">
                          <a:effectLst/>
                        </a:rPr>
                        <a:t>TEMPUS</a:t>
                      </a:r>
                      <a:endParaRPr lang="bs-Latn-BA" sz="1100">
                        <a:effectLst/>
                        <a:latin typeface="Calibri"/>
                        <a:ea typeface="Calibri"/>
                        <a:cs typeface="Times New Roman"/>
                      </a:endParaRPr>
                    </a:p>
                  </a:txBody>
                  <a:tcPr marL="66549" marR="66549" marT="0" marB="0" anchor="ctr"/>
                </a:tc>
                <a:tc>
                  <a:txBody>
                    <a:bodyPr/>
                    <a:lstStyle/>
                    <a:p>
                      <a:pPr algn="ctr">
                        <a:lnSpc>
                          <a:spcPct val="107000"/>
                        </a:lnSpc>
                        <a:spcAft>
                          <a:spcPts val="0"/>
                        </a:spcAft>
                      </a:pPr>
                      <a:r>
                        <a:rPr lang="hr-HR" sz="1100">
                          <a:effectLst/>
                        </a:rPr>
                        <a:t>516939-TEMPUS-1-2011-1-BA-TEMPUS-SMHES</a:t>
                      </a:r>
                      <a:endParaRPr lang="bs-Latn-BA" sz="1100">
                        <a:effectLst/>
                        <a:latin typeface="Calibri"/>
                        <a:ea typeface="Calibri"/>
                        <a:cs typeface="Times New Roman"/>
                      </a:endParaRPr>
                    </a:p>
                  </a:txBody>
                  <a:tcPr marL="66549" marR="66549" marT="0" marB="0" anchor="ctr"/>
                </a:tc>
                <a:tc>
                  <a:txBody>
                    <a:bodyPr/>
                    <a:lstStyle/>
                    <a:p>
                      <a:pPr algn="ctr">
                        <a:lnSpc>
                          <a:spcPct val="107000"/>
                        </a:lnSpc>
                        <a:spcAft>
                          <a:spcPts val="0"/>
                        </a:spcAft>
                      </a:pPr>
                      <a:r>
                        <a:rPr lang="hr-HR" sz="1100">
                          <a:effectLst/>
                        </a:rPr>
                        <a:t>University of Sarajevo</a:t>
                      </a:r>
                      <a:endParaRPr lang="bs-Latn-BA" sz="1100">
                        <a:effectLst/>
                        <a:latin typeface="Calibri"/>
                        <a:ea typeface="Calibri"/>
                        <a:cs typeface="Times New Roman"/>
                      </a:endParaRPr>
                    </a:p>
                  </a:txBody>
                  <a:tcPr marL="66549" marR="66549" marT="0" marB="0" anchor="ctr"/>
                </a:tc>
                <a:tc>
                  <a:txBody>
                    <a:bodyPr/>
                    <a:lstStyle/>
                    <a:p>
                      <a:pPr algn="ctr">
                        <a:lnSpc>
                          <a:spcPct val="107000"/>
                        </a:lnSpc>
                        <a:spcAft>
                          <a:spcPts val="0"/>
                        </a:spcAft>
                      </a:pPr>
                      <a:r>
                        <a:rPr lang="hr-HR" sz="1100">
                          <a:effectLst/>
                        </a:rPr>
                        <a:t>Equal Opportunities for Students with Special Needs in Higher Education</a:t>
                      </a:r>
                      <a:endParaRPr lang="bs-Latn-BA" sz="1100">
                        <a:effectLst/>
                        <a:latin typeface="Calibri"/>
                        <a:ea typeface="Calibri"/>
                        <a:cs typeface="Times New Roman"/>
                      </a:endParaRPr>
                    </a:p>
                  </a:txBody>
                  <a:tcPr marL="66549" marR="66549" marT="0" marB="0" anchor="ctr"/>
                </a:tc>
              </a:tr>
              <a:tr h="1044452">
                <a:tc>
                  <a:txBody>
                    <a:bodyPr/>
                    <a:lstStyle/>
                    <a:p>
                      <a:pPr algn="ctr">
                        <a:lnSpc>
                          <a:spcPct val="107000"/>
                        </a:lnSpc>
                        <a:spcAft>
                          <a:spcPts val="0"/>
                        </a:spcAft>
                      </a:pPr>
                      <a:r>
                        <a:rPr lang="hr-HR" sz="1100">
                          <a:effectLst/>
                        </a:rPr>
                        <a:t>TEMPUS</a:t>
                      </a:r>
                      <a:endParaRPr lang="bs-Latn-BA" sz="1100">
                        <a:effectLst/>
                        <a:latin typeface="Calibri"/>
                        <a:ea typeface="Calibri"/>
                        <a:cs typeface="Times New Roman"/>
                      </a:endParaRPr>
                    </a:p>
                  </a:txBody>
                  <a:tcPr marL="66549" marR="66549" marT="0" marB="0" anchor="ctr"/>
                </a:tc>
                <a:tc>
                  <a:txBody>
                    <a:bodyPr/>
                    <a:lstStyle/>
                    <a:p>
                      <a:pPr algn="ctr">
                        <a:lnSpc>
                          <a:spcPct val="107000"/>
                        </a:lnSpc>
                        <a:spcAft>
                          <a:spcPts val="0"/>
                        </a:spcAft>
                      </a:pPr>
                      <a:r>
                        <a:rPr lang="hr-HR" sz="1100">
                          <a:effectLst/>
                        </a:rPr>
                        <a:t>544108-TEMPUS-1-2013-1-RS-TEMPUS-JPHES</a:t>
                      </a:r>
                      <a:endParaRPr lang="bs-Latn-BA" sz="1100">
                        <a:effectLst/>
                        <a:latin typeface="Calibri"/>
                        <a:ea typeface="Calibri"/>
                        <a:cs typeface="Times New Roman"/>
                      </a:endParaRPr>
                    </a:p>
                  </a:txBody>
                  <a:tcPr marL="66549" marR="66549" marT="0" marB="0" anchor="ctr"/>
                </a:tc>
                <a:tc>
                  <a:txBody>
                    <a:bodyPr/>
                    <a:lstStyle/>
                    <a:p>
                      <a:pPr algn="ctr">
                        <a:lnSpc>
                          <a:spcPct val="107000"/>
                        </a:lnSpc>
                        <a:spcAft>
                          <a:spcPts val="0"/>
                        </a:spcAft>
                      </a:pPr>
                      <a:r>
                        <a:rPr lang="hr-HR" sz="1100">
                          <a:effectLst/>
                        </a:rPr>
                        <a:t>University of Arts</a:t>
                      </a:r>
                      <a:endParaRPr lang="bs-Latn-BA" sz="1100">
                        <a:effectLst/>
                        <a:latin typeface="Calibri"/>
                        <a:ea typeface="Calibri"/>
                        <a:cs typeface="Times New Roman"/>
                      </a:endParaRPr>
                    </a:p>
                  </a:txBody>
                  <a:tcPr marL="66549" marR="66549" marT="0" marB="0" anchor="ctr"/>
                </a:tc>
                <a:tc>
                  <a:txBody>
                    <a:bodyPr/>
                    <a:lstStyle/>
                    <a:p>
                      <a:pPr algn="ctr">
                        <a:lnSpc>
                          <a:spcPct val="107000"/>
                        </a:lnSpc>
                        <a:spcAft>
                          <a:spcPts val="0"/>
                        </a:spcAft>
                      </a:pPr>
                      <a:r>
                        <a:rPr lang="hr-HR" sz="1100">
                          <a:effectLst/>
                        </a:rPr>
                        <a:t>Creating a collaborative environment in the field of arts and media through regional student partnership in production of audio/video content</a:t>
                      </a:r>
                      <a:endParaRPr lang="bs-Latn-BA" sz="1100">
                        <a:effectLst/>
                        <a:latin typeface="Calibri"/>
                        <a:ea typeface="Calibri"/>
                        <a:cs typeface="Times New Roman"/>
                      </a:endParaRPr>
                    </a:p>
                  </a:txBody>
                  <a:tcPr marL="66549" marR="66549" marT="0" marB="0" anchor="ctr"/>
                </a:tc>
              </a:tr>
              <a:tr h="1044452">
                <a:tc>
                  <a:txBody>
                    <a:bodyPr/>
                    <a:lstStyle/>
                    <a:p>
                      <a:pPr algn="ctr">
                        <a:lnSpc>
                          <a:spcPct val="107000"/>
                        </a:lnSpc>
                        <a:spcAft>
                          <a:spcPts val="0"/>
                        </a:spcAft>
                      </a:pPr>
                      <a:r>
                        <a:rPr lang="hr-HR" sz="1100">
                          <a:effectLst/>
                        </a:rPr>
                        <a:t>TEMPUS</a:t>
                      </a:r>
                      <a:endParaRPr lang="bs-Latn-BA" sz="1100">
                        <a:effectLst/>
                        <a:latin typeface="Calibri"/>
                        <a:ea typeface="Calibri"/>
                        <a:cs typeface="Times New Roman"/>
                      </a:endParaRPr>
                    </a:p>
                  </a:txBody>
                  <a:tcPr marL="66549" marR="66549" marT="0" marB="0" anchor="ctr"/>
                </a:tc>
                <a:tc>
                  <a:txBody>
                    <a:bodyPr/>
                    <a:lstStyle/>
                    <a:p>
                      <a:pPr algn="ctr">
                        <a:lnSpc>
                          <a:spcPct val="107000"/>
                        </a:lnSpc>
                        <a:spcAft>
                          <a:spcPts val="0"/>
                        </a:spcAft>
                      </a:pPr>
                      <a:r>
                        <a:rPr lang="hr-HR" sz="1100">
                          <a:effectLst/>
                        </a:rPr>
                        <a:t>544182-TEMPUS-1-2013-1-IT-TEMPUS-JPCR</a:t>
                      </a:r>
                      <a:endParaRPr lang="bs-Latn-BA" sz="1100">
                        <a:effectLst/>
                        <a:latin typeface="Calibri"/>
                        <a:ea typeface="Calibri"/>
                        <a:cs typeface="Times New Roman"/>
                      </a:endParaRPr>
                    </a:p>
                  </a:txBody>
                  <a:tcPr marL="66549" marR="66549" marT="0" marB="0" anchor="ctr"/>
                </a:tc>
                <a:tc>
                  <a:txBody>
                    <a:bodyPr/>
                    <a:lstStyle/>
                    <a:p>
                      <a:pPr algn="ctr">
                        <a:lnSpc>
                          <a:spcPct val="107000"/>
                        </a:lnSpc>
                        <a:spcAft>
                          <a:spcPts val="0"/>
                        </a:spcAft>
                      </a:pPr>
                      <a:r>
                        <a:rPr lang="hr-HR" sz="1100">
                          <a:effectLst/>
                        </a:rPr>
                        <a:t>Universita degli Studi di Milano</a:t>
                      </a:r>
                      <a:endParaRPr lang="bs-Latn-BA" sz="1100">
                        <a:effectLst/>
                        <a:latin typeface="Calibri"/>
                        <a:ea typeface="Calibri"/>
                        <a:cs typeface="Times New Roman"/>
                      </a:endParaRPr>
                    </a:p>
                  </a:txBody>
                  <a:tcPr marL="66549" marR="66549" marT="0" marB="0" anchor="ctr"/>
                </a:tc>
                <a:tc>
                  <a:txBody>
                    <a:bodyPr/>
                    <a:lstStyle/>
                    <a:p>
                      <a:pPr algn="ctr">
                        <a:lnSpc>
                          <a:spcPct val="107000"/>
                        </a:lnSpc>
                        <a:spcAft>
                          <a:spcPts val="0"/>
                        </a:spcAft>
                      </a:pPr>
                      <a:r>
                        <a:rPr lang="hr-HR" sz="1100">
                          <a:effectLst/>
                        </a:rPr>
                        <a:t>Public Health in the Western Balkans - Improvement in the Field of Public Health and Development of a "One Health" Educational and Scientific Architecture</a:t>
                      </a:r>
                      <a:endParaRPr lang="bs-Latn-BA" sz="1100">
                        <a:effectLst/>
                        <a:latin typeface="Calibri"/>
                        <a:ea typeface="Calibri"/>
                        <a:cs typeface="Times New Roman"/>
                      </a:endParaRPr>
                    </a:p>
                  </a:txBody>
                  <a:tcPr marL="66549" marR="66549" marT="0" marB="0" anchor="ctr"/>
                </a:tc>
              </a:tr>
              <a:tr h="522227">
                <a:tc>
                  <a:txBody>
                    <a:bodyPr/>
                    <a:lstStyle/>
                    <a:p>
                      <a:pPr algn="ctr">
                        <a:lnSpc>
                          <a:spcPct val="107000"/>
                        </a:lnSpc>
                        <a:spcAft>
                          <a:spcPts val="0"/>
                        </a:spcAft>
                      </a:pPr>
                      <a:r>
                        <a:rPr lang="hr-HR" sz="1100">
                          <a:effectLst/>
                        </a:rPr>
                        <a:t>TEMPUS</a:t>
                      </a:r>
                      <a:endParaRPr lang="bs-Latn-BA" sz="1100">
                        <a:effectLst/>
                        <a:latin typeface="Calibri"/>
                        <a:ea typeface="Calibri"/>
                        <a:cs typeface="Times New Roman"/>
                      </a:endParaRPr>
                    </a:p>
                  </a:txBody>
                  <a:tcPr marL="66549" marR="66549" marT="0" marB="0" anchor="ctr"/>
                </a:tc>
                <a:tc>
                  <a:txBody>
                    <a:bodyPr/>
                    <a:lstStyle/>
                    <a:p>
                      <a:pPr algn="ctr">
                        <a:lnSpc>
                          <a:spcPct val="107000"/>
                        </a:lnSpc>
                        <a:spcAft>
                          <a:spcPts val="0"/>
                        </a:spcAft>
                      </a:pPr>
                      <a:r>
                        <a:rPr lang="hr-HR" sz="1100">
                          <a:effectLst/>
                        </a:rPr>
                        <a:t>544595-TEMPUS-1-2013-1-HR-TEMPUS-JPHES</a:t>
                      </a:r>
                      <a:endParaRPr lang="bs-Latn-BA" sz="1100">
                        <a:effectLst/>
                        <a:latin typeface="Calibri"/>
                        <a:ea typeface="Calibri"/>
                        <a:cs typeface="Times New Roman"/>
                      </a:endParaRPr>
                    </a:p>
                  </a:txBody>
                  <a:tcPr marL="66549" marR="66549" marT="0" marB="0" anchor="ctr"/>
                </a:tc>
                <a:tc>
                  <a:txBody>
                    <a:bodyPr/>
                    <a:lstStyle/>
                    <a:p>
                      <a:pPr algn="ctr">
                        <a:lnSpc>
                          <a:spcPct val="107000"/>
                        </a:lnSpc>
                        <a:spcAft>
                          <a:spcPts val="0"/>
                        </a:spcAft>
                      </a:pPr>
                      <a:r>
                        <a:rPr lang="hr-HR" sz="1100">
                          <a:effectLst/>
                        </a:rPr>
                        <a:t>University of Zagreb</a:t>
                      </a:r>
                      <a:endParaRPr lang="bs-Latn-BA" sz="1100">
                        <a:effectLst/>
                        <a:latin typeface="Calibri"/>
                        <a:ea typeface="Calibri"/>
                        <a:cs typeface="Times New Roman"/>
                      </a:endParaRPr>
                    </a:p>
                  </a:txBody>
                  <a:tcPr marL="66549" marR="66549" marT="0" marB="0" anchor="ctr"/>
                </a:tc>
                <a:tc>
                  <a:txBody>
                    <a:bodyPr/>
                    <a:lstStyle/>
                    <a:p>
                      <a:pPr algn="ctr">
                        <a:lnSpc>
                          <a:spcPct val="107000"/>
                        </a:lnSpc>
                        <a:spcAft>
                          <a:spcPts val="0"/>
                        </a:spcAft>
                      </a:pPr>
                      <a:r>
                        <a:rPr lang="hr-HR" sz="1100" dirty="0">
                          <a:effectLst/>
                        </a:rPr>
                        <a:t>Lifelong learning for sustainable agriculture in Alps-Danube-Adriatic Region</a:t>
                      </a:r>
                      <a:endParaRPr lang="bs-Latn-BA" sz="1100" dirty="0">
                        <a:effectLst/>
                        <a:latin typeface="Calibri"/>
                        <a:ea typeface="Calibri"/>
                        <a:cs typeface="Times New Roman"/>
                      </a:endParaRPr>
                    </a:p>
                  </a:txBody>
                  <a:tcPr marL="66549" marR="66549" marT="0" marB="0" anchor="ctr"/>
                </a:tc>
              </a:tr>
            </a:tbl>
          </a:graphicData>
        </a:graphic>
      </p:graphicFrame>
    </p:spTree>
    <p:extLst>
      <p:ext uri="{BB962C8B-B14F-4D97-AF65-F5344CB8AC3E}">
        <p14:creationId xmlns:p14="http://schemas.microsoft.com/office/powerpoint/2010/main" val="302392386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423517239"/>
              </p:ext>
            </p:extLst>
          </p:nvPr>
        </p:nvGraphicFramePr>
        <p:xfrm>
          <a:off x="762000" y="533400"/>
          <a:ext cx="6029325" cy="3767139"/>
        </p:xfrm>
        <a:graphic>
          <a:graphicData uri="http://schemas.openxmlformats.org/drawingml/2006/table">
            <a:tbl>
              <a:tblPr firstRow="1" firstCol="1" bandRow="1">
                <a:tableStyleId>{5C22544A-7EE6-4342-B048-85BDC9FD1C3A}</a:tableStyleId>
              </a:tblPr>
              <a:tblGrid>
                <a:gridCol w="1357201"/>
                <a:gridCol w="1225163"/>
                <a:gridCol w="1557163"/>
                <a:gridCol w="1889798"/>
              </a:tblGrid>
              <a:tr h="0">
                <a:tc>
                  <a:txBody>
                    <a:bodyPr/>
                    <a:lstStyle/>
                    <a:p>
                      <a:pPr algn="ctr">
                        <a:lnSpc>
                          <a:spcPct val="107000"/>
                        </a:lnSpc>
                        <a:spcAft>
                          <a:spcPts val="0"/>
                        </a:spcAft>
                      </a:pPr>
                      <a:r>
                        <a:rPr lang="hr-HR" sz="1100" dirty="0">
                          <a:effectLst/>
                        </a:rPr>
                        <a:t>TEMPUS</a:t>
                      </a:r>
                      <a:endParaRPr lang="bs-Latn-BA" sz="11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hr-HR" sz="1100" dirty="0">
                          <a:effectLst/>
                        </a:rPr>
                        <a:t>530554-TEMPUS-1-2012-1-SK-TEMPUS-JPHES</a:t>
                      </a:r>
                      <a:endParaRPr lang="bs-Latn-BA" sz="11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hr-HR" sz="1100">
                          <a:effectLst/>
                        </a:rPr>
                        <a:t>Slovak University of Technology in Bratislava</a:t>
                      </a:r>
                      <a:endParaRPr lang="bs-Latn-BA"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hr-HR" sz="1100">
                          <a:effectLst/>
                        </a:rPr>
                        <a:t>Network for education and training for public environmental laboratories</a:t>
                      </a:r>
                      <a:endParaRPr lang="bs-Latn-BA" sz="1100">
                        <a:effectLst/>
                        <a:latin typeface="Calibri"/>
                        <a:ea typeface="Calibri"/>
                        <a:cs typeface="Times New Roman"/>
                      </a:endParaRPr>
                    </a:p>
                  </a:txBody>
                  <a:tcPr marL="68580" marR="68580" marT="0" marB="0" anchor="ctr"/>
                </a:tc>
              </a:tr>
              <a:tr h="0">
                <a:tc>
                  <a:txBody>
                    <a:bodyPr/>
                    <a:lstStyle/>
                    <a:p>
                      <a:pPr algn="ctr">
                        <a:lnSpc>
                          <a:spcPct val="107000"/>
                        </a:lnSpc>
                        <a:spcAft>
                          <a:spcPts val="0"/>
                        </a:spcAft>
                      </a:pPr>
                      <a:r>
                        <a:rPr lang="hr-HR" sz="1100">
                          <a:effectLst/>
                        </a:rPr>
                        <a:t>TEMPUS</a:t>
                      </a:r>
                      <a:endParaRPr lang="bs-Latn-BA"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hr-HR" sz="1100">
                          <a:effectLst/>
                        </a:rPr>
                        <a:t>530696-TEMPUS-1-2012-1-BE-TEMPUS-SMGR</a:t>
                      </a:r>
                      <a:endParaRPr lang="bs-Latn-BA"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hr-HR" sz="1100">
                          <a:effectLst/>
                        </a:rPr>
                        <a:t>Katholieke Hogeschool Sint-Lieven</a:t>
                      </a:r>
                      <a:endParaRPr lang="bs-Latn-BA"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hr-HR" sz="1100">
                          <a:effectLst/>
                        </a:rPr>
                        <a:t>Benchmarking as a Tool for Improvement of Higher Education Institution Performance</a:t>
                      </a:r>
                      <a:endParaRPr lang="bs-Latn-BA" sz="1100">
                        <a:effectLst/>
                        <a:latin typeface="Calibri"/>
                        <a:ea typeface="Calibri"/>
                        <a:cs typeface="Times New Roman"/>
                      </a:endParaRPr>
                    </a:p>
                  </a:txBody>
                  <a:tcPr marL="68580" marR="68580" marT="0" marB="0" anchor="ctr"/>
                </a:tc>
              </a:tr>
              <a:tr h="0">
                <a:tc>
                  <a:txBody>
                    <a:bodyPr/>
                    <a:lstStyle/>
                    <a:p>
                      <a:pPr algn="ctr">
                        <a:lnSpc>
                          <a:spcPct val="107000"/>
                        </a:lnSpc>
                        <a:spcAft>
                          <a:spcPts val="0"/>
                        </a:spcAft>
                      </a:pPr>
                      <a:r>
                        <a:rPr lang="hr-HR" sz="1100">
                          <a:effectLst/>
                        </a:rPr>
                        <a:t>TEMPUS</a:t>
                      </a:r>
                      <a:endParaRPr lang="bs-Latn-BA"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hr-HR" sz="1100">
                          <a:effectLst/>
                        </a:rPr>
                        <a:t>530730-TEMPUS-1-2012-1-RS-TEMPUS-JPHES</a:t>
                      </a:r>
                      <a:endParaRPr lang="bs-Latn-BA"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hr-HR" sz="1100">
                          <a:effectLst/>
                        </a:rPr>
                        <a:t>University of Belgrade</a:t>
                      </a:r>
                      <a:endParaRPr lang="bs-Latn-BA"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hr-HR" sz="1100">
                          <a:effectLst/>
                        </a:rPr>
                        <a:t>Development of Policy-Oriented Training Programmes in the Context of the European Integration</a:t>
                      </a:r>
                      <a:endParaRPr lang="bs-Latn-BA" sz="1100">
                        <a:effectLst/>
                        <a:latin typeface="Calibri"/>
                        <a:ea typeface="Calibri"/>
                        <a:cs typeface="Times New Roman"/>
                      </a:endParaRPr>
                    </a:p>
                  </a:txBody>
                  <a:tcPr marL="68580" marR="68580" marT="0" marB="0" anchor="ctr"/>
                </a:tc>
              </a:tr>
              <a:tr h="0">
                <a:tc>
                  <a:txBody>
                    <a:bodyPr/>
                    <a:lstStyle/>
                    <a:p>
                      <a:pPr algn="ctr">
                        <a:lnSpc>
                          <a:spcPct val="107000"/>
                        </a:lnSpc>
                        <a:spcAft>
                          <a:spcPts val="0"/>
                        </a:spcAft>
                      </a:pPr>
                      <a:r>
                        <a:rPr lang="hr-HR" sz="1100">
                          <a:effectLst/>
                        </a:rPr>
                        <a:t>TEMPUS</a:t>
                      </a:r>
                      <a:endParaRPr lang="bs-Latn-BA"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hr-HR" sz="1100">
                          <a:effectLst/>
                        </a:rPr>
                        <a:t>517319-TEMPUS-1-2011-1-UK-TEMPUS-JPCR</a:t>
                      </a:r>
                      <a:endParaRPr lang="bs-Latn-BA"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hr-HR" sz="1100">
                          <a:effectLst/>
                        </a:rPr>
                        <a:t>Roehampton University</a:t>
                      </a:r>
                      <a:endParaRPr lang="bs-Latn-BA"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hr-HR" sz="1100">
                          <a:effectLst/>
                        </a:rPr>
                        <a:t>Developing Human Rights Education at the Heart of Higher Education</a:t>
                      </a:r>
                      <a:endParaRPr lang="bs-Latn-BA" sz="1100">
                        <a:effectLst/>
                        <a:latin typeface="Calibri"/>
                        <a:ea typeface="Calibri"/>
                        <a:cs typeface="Times New Roman"/>
                      </a:endParaRPr>
                    </a:p>
                  </a:txBody>
                  <a:tcPr marL="68580" marR="68580" marT="0" marB="0" anchor="ctr"/>
                </a:tc>
              </a:tr>
              <a:tr h="0">
                <a:tc>
                  <a:txBody>
                    <a:bodyPr/>
                    <a:lstStyle/>
                    <a:p>
                      <a:pPr algn="ctr">
                        <a:lnSpc>
                          <a:spcPct val="107000"/>
                        </a:lnSpc>
                        <a:spcAft>
                          <a:spcPts val="0"/>
                        </a:spcAft>
                      </a:pPr>
                      <a:r>
                        <a:rPr lang="hr-HR" sz="1100">
                          <a:effectLst/>
                        </a:rPr>
                        <a:t>TEMPUS</a:t>
                      </a:r>
                      <a:endParaRPr lang="bs-Latn-BA"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hr-HR" sz="1100" dirty="0">
                          <a:effectLst/>
                        </a:rPr>
                        <a:t>517117-TEMPUS-1-2011-1-IE-TEMPUS-JPHES</a:t>
                      </a:r>
                      <a:endParaRPr lang="bs-Latn-BA" sz="11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hr-HR" sz="1100">
                          <a:effectLst/>
                        </a:rPr>
                        <a:t>Limerick Institute of Technology</a:t>
                      </a:r>
                      <a:endParaRPr lang="bs-Latn-BA"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hr-HR" sz="1100" dirty="0">
                          <a:effectLst/>
                        </a:rPr>
                        <a:t>Developing information literacy for lifelong learning and knowledge economy in Western Balkan countries.</a:t>
                      </a:r>
                      <a:endParaRPr lang="bs-Latn-BA" sz="1100" dirty="0">
                        <a:effectLst/>
                        <a:latin typeface="Calibri"/>
                        <a:ea typeface="Calibri"/>
                        <a:cs typeface="Times New Roman"/>
                      </a:endParaRPr>
                    </a:p>
                  </a:txBody>
                  <a:tcPr marL="68580" marR="68580" marT="0" marB="0" anchor="ctr"/>
                </a:tc>
              </a:tr>
              <a:tr h="0">
                <a:tc>
                  <a:txBody>
                    <a:bodyPr/>
                    <a:lstStyle/>
                    <a:p>
                      <a:pPr algn="ctr">
                        <a:lnSpc>
                          <a:spcPct val="107000"/>
                        </a:lnSpc>
                        <a:spcAft>
                          <a:spcPts val="0"/>
                        </a:spcAft>
                      </a:pPr>
                      <a:r>
                        <a:rPr lang="hr-HR" sz="1100">
                          <a:effectLst/>
                        </a:rPr>
                        <a:t>TEMPUS</a:t>
                      </a:r>
                      <a:endParaRPr lang="bs-Latn-BA"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hr-HR" sz="1100" dirty="0">
                          <a:effectLst/>
                        </a:rPr>
                        <a:t>516891-TEMPUS-1-2011-1-DE-TEMPUS-SMGR</a:t>
                      </a:r>
                      <a:endParaRPr lang="bs-Latn-BA" sz="11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hr-HR" sz="1100">
                          <a:effectLst/>
                        </a:rPr>
                        <a:t>University of Heidelberg</a:t>
                      </a:r>
                      <a:endParaRPr lang="bs-Latn-BA"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hr-HR" sz="1100" dirty="0">
                          <a:effectLst/>
                        </a:rPr>
                        <a:t>Embedding Quality Assurance in Doctoral Education</a:t>
                      </a:r>
                      <a:endParaRPr lang="bs-Latn-BA" sz="1100" dirty="0">
                        <a:effectLst/>
                        <a:latin typeface="Calibri"/>
                        <a:ea typeface="Calibri"/>
                        <a:cs typeface="Times New Roman"/>
                      </a:endParaRPr>
                    </a:p>
                  </a:txBody>
                  <a:tcPr marL="68580" marR="68580" marT="0" marB="0"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21180817"/>
              </p:ext>
            </p:extLst>
          </p:nvPr>
        </p:nvGraphicFramePr>
        <p:xfrm>
          <a:off x="762000" y="228600"/>
          <a:ext cx="6029325" cy="358775"/>
        </p:xfrm>
        <a:graphic>
          <a:graphicData uri="http://schemas.openxmlformats.org/drawingml/2006/table">
            <a:tbl>
              <a:tblPr firstRow="1" firstCol="1" bandRow="1">
                <a:tableStyleId>{5C22544A-7EE6-4342-B048-85BDC9FD1C3A}</a:tableStyleId>
              </a:tblPr>
              <a:tblGrid>
                <a:gridCol w="1357201"/>
                <a:gridCol w="1225163"/>
                <a:gridCol w="1557163"/>
                <a:gridCol w="1889798"/>
              </a:tblGrid>
              <a:tr h="0">
                <a:tc>
                  <a:txBody>
                    <a:bodyPr/>
                    <a:lstStyle/>
                    <a:p>
                      <a:pPr algn="ctr">
                        <a:lnSpc>
                          <a:spcPct val="107000"/>
                        </a:lnSpc>
                        <a:spcAft>
                          <a:spcPts val="0"/>
                        </a:spcAft>
                      </a:pPr>
                      <a:r>
                        <a:rPr lang="hr-HR" sz="1100">
                          <a:effectLst/>
                        </a:rPr>
                        <a:t>Programme or initiative</a:t>
                      </a:r>
                      <a:endParaRPr lang="bs-Latn-BA"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hr-HR" sz="1100">
                          <a:effectLst/>
                        </a:rPr>
                        <a:t>Reference number</a:t>
                      </a:r>
                      <a:endParaRPr lang="bs-Latn-BA"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hr-HR" sz="1100">
                          <a:effectLst/>
                        </a:rPr>
                        <a:t>Beneficiary Organisation</a:t>
                      </a:r>
                      <a:endParaRPr lang="bs-Latn-BA"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hr-HR" sz="1100" dirty="0">
                          <a:effectLst/>
                        </a:rPr>
                        <a:t>Title of the Project</a:t>
                      </a:r>
                      <a:r>
                        <a:rPr lang="en-US" sz="1100" dirty="0">
                          <a:effectLst/>
                        </a:rPr>
                        <a:t>☒</a:t>
                      </a:r>
                      <a:endParaRPr lang="bs-Latn-BA" sz="1100" dirty="0">
                        <a:effectLst/>
                        <a:latin typeface="Calibri"/>
                        <a:ea typeface="Calibri"/>
                        <a:cs typeface="Times New Roman"/>
                      </a:endParaRPr>
                    </a:p>
                  </a:txBody>
                  <a:tcPr marL="68580" marR="68580" marT="0"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477826287"/>
              </p:ext>
            </p:extLst>
          </p:nvPr>
        </p:nvGraphicFramePr>
        <p:xfrm>
          <a:off x="762000" y="4267200"/>
          <a:ext cx="6029325" cy="2152650"/>
        </p:xfrm>
        <a:graphic>
          <a:graphicData uri="http://schemas.openxmlformats.org/drawingml/2006/table">
            <a:tbl>
              <a:tblPr firstRow="1" firstCol="1" bandRow="1">
                <a:tableStyleId>{5C22544A-7EE6-4342-B048-85BDC9FD1C3A}</a:tableStyleId>
              </a:tblPr>
              <a:tblGrid>
                <a:gridCol w="1357201"/>
                <a:gridCol w="1225163"/>
                <a:gridCol w="1557163"/>
                <a:gridCol w="1889798"/>
              </a:tblGrid>
              <a:tr h="0">
                <a:tc>
                  <a:txBody>
                    <a:bodyPr/>
                    <a:lstStyle/>
                    <a:p>
                      <a:pPr algn="ctr">
                        <a:lnSpc>
                          <a:spcPct val="107000"/>
                        </a:lnSpc>
                        <a:spcAft>
                          <a:spcPts val="0"/>
                        </a:spcAft>
                      </a:pPr>
                      <a:r>
                        <a:rPr lang="hr-HR" sz="1100" dirty="0">
                          <a:effectLst/>
                        </a:rPr>
                        <a:t>ERASMUS MUNDUS ACTION 2</a:t>
                      </a:r>
                      <a:endParaRPr lang="bs-Latn-BA" sz="11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hr-HR" sz="1100" dirty="0">
                          <a:solidFill>
                            <a:schemeClr val="tx1"/>
                          </a:solidFill>
                          <a:effectLst/>
                        </a:rPr>
                        <a:t>2010-4728/001-001-EMA2</a:t>
                      </a:r>
                      <a:endParaRPr lang="bs-Latn-BA" sz="1100" dirty="0">
                        <a:solidFill>
                          <a:schemeClr val="tx1"/>
                        </a:solidFill>
                        <a:effectLst/>
                        <a:latin typeface="Calibri"/>
                        <a:ea typeface="Calibri"/>
                        <a:cs typeface="Times New Roman"/>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r>
                        <a:rPr lang="hr-HR" sz="1100" dirty="0">
                          <a:solidFill>
                            <a:schemeClr val="tx1"/>
                          </a:solidFill>
                          <a:effectLst/>
                        </a:rPr>
                        <a:t>City University London, UK</a:t>
                      </a:r>
                      <a:endParaRPr lang="bs-Latn-BA" sz="1100" dirty="0">
                        <a:solidFill>
                          <a:schemeClr val="tx1"/>
                        </a:solidFill>
                        <a:effectLst/>
                        <a:latin typeface="Calibri"/>
                        <a:ea typeface="Calibri"/>
                        <a:cs typeface="Times New Roman"/>
                      </a:endParaRPr>
                    </a:p>
                  </a:txBody>
                  <a:tcPr marL="68580" marR="68580" marT="0" marB="0" anchor="ctr">
                    <a:solidFill>
                      <a:schemeClr val="accent1">
                        <a:lumMod val="40000"/>
                        <a:lumOff val="60000"/>
                      </a:schemeClr>
                    </a:solidFill>
                  </a:tcPr>
                </a:tc>
                <a:tc>
                  <a:txBody>
                    <a:bodyPr/>
                    <a:lstStyle/>
                    <a:p>
                      <a:pPr algn="ctr">
                        <a:lnSpc>
                          <a:spcPct val="107000"/>
                        </a:lnSpc>
                        <a:spcAft>
                          <a:spcPts val="0"/>
                        </a:spcAft>
                      </a:pPr>
                      <a:r>
                        <a:rPr lang="hr-HR" sz="1100" dirty="0">
                          <a:solidFill>
                            <a:schemeClr val="tx1"/>
                          </a:solidFill>
                          <a:effectLst/>
                        </a:rPr>
                        <a:t>EM2STEM stands for: Erasmus Mundus 2 Science, Technology, Engineering, Mathematics</a:t>
                      </a:r>
                      <a:endParaRPr lang="bs-Latn-BA" sz="1100" dirty="0">
                        <a:solidFill>
                          <a:schemeClr val="tx1"/>
                        </a:solidFill>
                        <a:effectLst/>
                        <a:latin typeface="Calibri"/>
                        <a:ea typeface="Calibri"/>
                        <a:cs typeface="Times New Roman"/>
                      </a:endParaRPr>
                    </a:p>
                  </a:txBody>
                  <a:tcPr marL="68580" marR="68580" marT="0" marB="0" anchor="ctr">
                    <a:solidFill>
                      <a:schemeClr val="accent5">
                        <a:lumMod val="20000"/>
                        <a:lumOff val="80000"/>
                      </a:schemeClr>
                    </a:solidFill>
                  </a:tcPr>
                </a:tc>
              </a:tr>
              <a:tr h="0">
                <a:tc>
                  <a:txBody>
                    <a:bodyPr/>
                    <a:lstStyle/>
                    <a:p>
                      <a:pPr algn="ctr">
                        <a:lnSpc>
                          <a:spcPct val="107000"/>
                        </a:lnSpc>
                        <a:spcAft>
                          <a:spcPts val="0"/>
                        </a:spcAft>
                      </a:pPr>
                      <a:r>
                        <a:rPr lang="hr-HR" sz="1100">
                          <a:effectLst/>
                        </a:rPr>
                        <a:t>ERASMUS MUNDUS ACTION 2</a:t>
                      </a:r>
                      <a:endParaRPr lang="bs-Latn-BA"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hr-HR" sz="1100">
                          <a:effectLst/>
                        </a:rPr>
                        <a:t>2010-2538/001-001-EMA2</a:t>
                      </a:r>
                      <a:endParaRPr lang="bs-Latn-BA"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hr-HR" sz="1100">
                          <a:effectLst/>
                        </a:rPr>
                        <a:t>Karl-Franzens-Universität Graz, Office for International Relations, Austria</a:t>
                      </a:r>
                      <a:endParaRPr lang="bs-Latn-BA"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hr-HR" sz="1100">
                          <a:effectLst/>
                        </a:rPr>
                        <a:t>JoinEU-SEE II</a:t>
                      </a:r>
                      <a:endParaRPr lang="bs-Latn-BA" sz="1100">
                        <a:effectLst/>
                        <a:latin typeface="Calibri"/>
                        <a:ea typeface="Calibri"/>
                        <a:cs typeface="Times New Roman"/>
                      </a:endParaRPr>
                    </a:p>
                  </a:txBody>
                  <a:tcPr marL="68580" marR="68580" marT="0" marB="0" anchor="ctr"/>
                </a:tc>
              </a:tr>
              <a:tr h="0">
                <a:tc>
                  <a:txBody>
                    <a:bodyPr/>
                    <a:lstStyle/>
                    <a:p>
                      <a:pPr algn="ctr">
                        <a:lnSpc>
                          <a:spcPct val="107000"/>
                        </a:lnSpc>
                        <a:spcAft>
                          <a:spcPts val="0"/>
                        </a:spcAft>
                      </a:pPr>
                      <a:r>
                        <a:rPr lang="hr-HR" sz="1100">
                          <a:effectLst/>
                        </a:rPr>
                        <a:t>ERASMUS MUNDUS ACTION 2</a:t>
                      </a:r>
                      <a:endParaRPr lang="bs-Latn-BA"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hr-HR" sz="1100">
                          <a:effectLst/>
                        </a:rPr>
                        <a:t>204470-EM-1-2011-1-AT-ERA-MUNDUS-EMA21</a:t>
                      </a:r>
                      <a:endParaRPr lang="bs-Latn-BA" sz="110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hr-HR" sz="1100" dirty="0">
                          <a:effectLst/>
                        </a:rPr>
                        <a:t>Karl-Franzens-Universität Graz, Office for International Relations, Austria</a:t>
                      </a:r>
                      <a:endParaRPr lang="bs-Latn-BA" sz="1100" dirty="0">
                        <a:effectLst/>
                        <a:latin typeface="Calibri"/>
                        <a:ea typeface="Calibri"/>
                        <a:cs typeface="Times New Roman"/>
                      </a:endParaRPr>
                    </a:p>
                  </a:txBody>
                  <a:tcPr marL="68580" marR="68580" marT="0" marB="0" anchor="ctr"/>
                </a:tc>
                <a:tc>
                  <a:txBody>
                    <a:bodyPr/>
                    <a:lstStyle/>
                    <a:p>
                      <a:pPr algn="ctr">
                        <a:lnSpc>
                          <a:spcPct val="107000"/>
                        </a:lnSpc>
                        <a:spcAft>
                          <a:spcPts val="0"/>
                        </a:spcAft>
                      </a:pPr>
                      <a:r>
                        <a:rPr lang="hr-HR" sz="1100" dirty="0">
                          <a:effectLst/>
                        </a:rPr>
                        <a:t>JoinEU-SEE III</a:t>
                      </a:r>
                      <a:endParaRPr lang="bs-Latn-BA" sz="11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550658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520700"/>
          </a:xfrm>
        </p:spPr>
        <p:txBody>
          <a:bodyPr>
            <a:normAutofit/>
          </a:bodyPr>
          <a:lstStyle/>
          <a:p>
            <a:r>
              <a:rPr lang="bs-Latn-BA" sz="2400" dirty="0" smtClean="0">
                <a:solidFill>
                  <a:srgbClr val="002060"/>
                </a:solidFill>
                <a:latin typeface="Book Antiqua" panose="02040602050305030304" pitchFamily="18" charset="0"/>
              </a:rPr>
              <a:t>Role in NatRisk</a:t>
            </a:r>
            <a:endParaRPr lang="bs-Latn-BA" sz="2400" dirty="0">
              <a:solidFill>
                <a:srgbClr val="002060"/>
              </a:solidFill>
              <a:latin typeface="Book Antiqua" panose="02040602050305030304" pitchFamily="18" charset="0"/>
            </a:endParaRPr>
          </a:p>
        </p:txBody>
      </p:sp>
      <p:sp>
        <p:nvSpPr>
          <p:cNvPr id="3" name="Content Placeholder 2"/>
          <p:cNvSpPr>
            <a:spLocks noGrp="1"/>
          </p:cNvSpPr>
          <p:nvPr>
            <p:ph idx="1"/>
          </p:nvPr>
        </p:nvSpPr>
        <p:spPr>
          <a:xfrm>
            <a:off x="381000" y="1447800"/>
            <a:ext cx="8610600" cy="4778679"/>
          </a:xfrm>
        </p:spPr>
        <p:txBody>
          <a:bodyPr>
            <a:noAutofit/>
          </a:bodyPr>
          <a:lstStyle/>
          <a:p>
            <a:pPr>
              <a:spcAft>
                <a:spcPts val="600"/>
              </a:spcAft>
            </a:pPr>
            <a:r>
              <a:rPr lang="fr-BE" sz="1800" dirty="0"/>
              <a:t>UNSA </a:t>
            </a:r>
            <a:r>
              <a:rPr lang="fr-BE" sz="1800" dirty="0" err="1"/>
              <a:t>will</a:t>
            </a:r>
            <a:r>
              <a:rPr lang="fr-BE" sz="1800" dirty="0"/>
              <a:t> </a:t>
            </a:r>
            <a:r>
              <a:rPr lang="bs-Latn-BA" sz="1800" dirty="0" smtClean="0"/>
              <a:t>help in </a:t>
            </a:r>
            <a:r>
              <a:rPr lang="fr-BE" sz="1800" dirty="0" smtClean="0"/>
              <a:t>d</a:t>
            </a:r>
            <a:r>
              <a:rPr lang="en-US" sz="1800" dirty="0" err="1" smtClean="0"/>
              <a:t>evelop</a:t>
            </a:r>
            <a:r>
              <a:rPr lang="bs-Latn-BA" sz="1800" dirty="0" smtClean="0"/>
              <a:t>ment</a:t>
            </a:r>
            <a:r>
              <a:rPr lang="en-US" sz="1800" dirty="0" smtClean="0"/>
              <a:t> </a:t>
            </a:r>
            <a:r>
              <a:rPr lang="en-US" sz="1800" dirty="0"/>
              <a:t>and implement</a:t>
            </a:r>
            <a:r>
              <a:rPr lang="en-US" sz="1800" b="1" dirty="0"/>
              <a:t> new master study </a:t>
            </a:r>
            <a:r>
              <a:rPr lang="en-US" sz="1800" b="1" dirty="0" err="1"/>
              <a:t>programme</a:t>
            </a:r>
            <a:r>
              <a:rPr lang="en-US" sz="1800" b="1" dirty="0"/>
              <a:t> </a:t>
            </a:r>
            <a:r>
              <a:rPr lang="bs-Latn-BA" sz="1800" b="1" dirty="0" smtClean="0"/>
              <a:t> </a:t>
            </a:r>
            <a:r>
              <a:rPr lang="en-US" sz="1800" b="1" dirty="0" smtClean="0"/>
              <a:t>and </a:t>
            </a:r>
            <a:r>
              <a:rPr lang="en-US" sz="1800" b="1" dirty="0"/>
              <a:t>participate in development and implementation of  trainings in NDRM for citizens and public sector</a:t>
            </a:r>
            <a:r>
              <a:rPr lang="en-US" sz="1800" b="1" dirty="0" smtClean="0"/>
              <a:t>.</a:t>
            </a:r>
            <a:endParaRPr lang="bs-Latn-BA" sz="1800" b="1" dirty="0" smtClean="0"/>
          </a:p>
          <a:p>
            <a:pPr>
              <a:spcAft>
                <a:spcPts val="600"/>
              </a:spcAft>
            </a:pPr>
            <a:r>
              <a:rPr lang="fr-BE" sz="1800" dirty="0" smtClean="0"/>
              <a:t>Great </a:t>
            </a:r>
            <a:r>
              <a:rPr lang="fr-BE" sz="1800" dirty="0"/>
              <a:t>contribution to the </a:t>
            </a:r>
            <a:r>
              <a:rPr lang="fr-BE" sz="1800" dirty="0" err="1"/>
              <a:t>study</a:t>
            </a:r>
            <a:r>
              <a:rPr lang="fr-BE" sz="1800" dirty="0"/>
              <a:t> of </a:t>
            </a:r>
            <a:r>
              <a:rPr lang="fr-BE" sz="1800" dirty="0" err="1"/>
              <a:t>natural</a:t>
            </a:r>
            <a:r>
              <a:rPr lang="fr-BE" sz="1800" dirty="0"/>
              <a:t> </a:t>
            </a:r>
            <a:r>
              <a:rPr lang="fr-BE" sz="1800" dirty="0" err="1"/>
              <a:t>disasters</a:t>
            </a:r>
            <a:r>
              <a:rPr lang="fr-BE" sz="1800" dirty="0"/>
              <a:t> </a:t>
            </a:r>
            <a:r>
              <a:rPr lang="fr-BE" sz="1800" dirty="0" err="1"/>
              <a:t>can</a:t>
            </a:r>
            <a:r>
              <a:rPr lang="fr-BE" sz="1800" dirty="0"/>
              <a:t> </a:t>
            </a:r>
            <a:r>
              <a:rPr lang="fr-BE" sz="1800" dirty="0" err="1"/>
              <a:t>be</a:t>
            </a:r>
            <a:r>
              <a:rPr lang="fr-BE" sz="1800" dirty="0"/>
              <a:t> </a:t>
            </a:r>
            <a:r>
              <a:rPr lang="fr-BE" sz="1800" dirty="0" err="1"/>
              <a:t>given</a:t>
            </a:r>
            <a:r>
              <a:rPr lang="fr-BE" sz="1800" dirty="0"/>
              <a:t> </a:t>
            </a:r>
            <a:r>
              <a:rPr lang="fr-BE" sz="1800" dirty="0" err="1"/>
              <a:t>through</a:t>
            </a:r>
            <a:r>
              <a:rPr lang="fr-BE" sz="1800" dirty="0"/>
              <a:t> </a:t>
            </a:r>
            <a:r>
              <a:rPr lang="fr-BE" sz="1800" b="1" dirty="0" err="1"/>
              <a:t>studying</a:t>
            </a:r>
            <a:r>
              <a:rPr lang="fr-BE" sz="1800" b="1" dirty="0"/>
              <a:t> the impact of </a:t>
            </a:r>
            <a:r>
              <a:rPr lang="fr-BE" sz="1800" b="1" dirty="0" err="1"/>
              <a:t>urbanization</a:t>
            </a:r>
            <a:r>
              <a:rPr lang="fr-BE" sz="1800" b="1" dirty="0"/>
              <a:t> and spatial planning to the </a:t>
            </a:r>
            <a:r>
              <a:rPr lang="fr-BE" sz="1800" b="1" dirty="0" err="1"/>
              <a:t>built</a:t>
            </a:r>
            <a:r>
              <a:rPr lang="fr-BE" sz="1800" b="1" dirty="0"/>
              <a:t> </a:t>
            </a:r>
            <a:r>
              <a:rPr lang="fr-BE" sz="1800" b="1" dirty="0" err="1"/>
              <a:t>environment</a:t>
            </a:r>
            <a:r>
              <a:rPr lang="fr-BE" sz="1800" b="1" dirty="0"/>
              <a:t> and the </a:t>
            </a:r>
            <a:r>
              <a:rPr lang="fr-BE" sz="1800" b="1" dirty="0" err="1"/>
              <a:t>frequency</a:t>
            </a:r>
            <a:r>
              <a:rPr lang="fr-BE" sz="1800" b="1" dirty="0"/>
              <a:t> of occurrence of </a:t>
            </a:r>
            <a:r>
              <a:rPr lang="fr-BE" sz="1800" b="1" dirty="0" err="1"/>
              <a:t>natural</a:t>
            </a:r>
            <a:r>
              <a:rPr lang="fr-BE" sz="1800" b="1" dirty="0"/>
              <a:t> </a:t>
            </a:r>
            <a:r>
              <a:rPr lang="fr-BE" sz="1800" b="1" dirty="0" err="1"/>
              <a:t>disasters</a:t>
            </a:r>
            <a:r>
              <a:rPr lang="fr-BE" sz="1800" b="1" dirty="0"/>
              <a:t>. In </a:t>
            </a:r>
            <a:r>
              <a:rPr lang="fr-BE" sz="1800" b="1" dirty="0" err="1"/>
              <a:t>this</a:t>
            </a:r>
            <a:r>
              <a:rPr lang="fr-BE" sz="1800" b="1" dirty="0"/>
              <a:t> regard, </a:t>
            </a:r>
            <a:r>
              <a:rPr lang="fr-BE" sz="1800" b="1" dirty="0" err="1"/>
              <a:t>special</a:t>
            </a:r>
            <a:r>
              <a:rPr lang="fr-BE" sz="1800" b="1" dirty="0"/>
              <a:t> attention </a:t>
            </a:r>
            <a:r>
              <a:rPr lang="fr-BE" sz="1800" b="1" dirty="0" err="1"/>
              <a:t>will</a:t>
            </a:r>
            <a:r>
              <a:rPr lang="fr-BE" sz="1800" b="1" dirty="0"/>
              <a:t> </a:t>
            </a:r>
            <a:r>
              <a:rPr lang="fr-BE" sz="1800" b="1" dirty="0" err="1"/>
              <a:t>be</a:t>
            </a:r>
            <a:r>
              <a:rPr lang="fr-BE" sz="1800" b="1" dirty="0"/>
              <a:t> </a:t>
            </a:r>
            <a:r>
              <a:rPr lang="fr-BE" sz="1800" b="1" dirty="0" err="1"/>
              <a:t>paid</a:t>
            </a:r>
            <a:r>
              <a:rPr lang="fr-BE" sz="1800" b="1" dirty="0"/>
              <a:t> to the use of modern techniques and </a:t>
            </a:r>
            <a:r>
              <a:rPr lang="fr-BE" sz="1800" b="1" dirty="0" err="1"/>
              <a:t>tools</a:t>
            </a:r>
            <a:r>
              <a:rPr lang="fr-BE" sz="1800" b="1" dirty="0"/>
              <a:t> in the </a:t>
            </a:r>
            <a:r>
              <a:rPr lang="fr-BE" sz="1800" b="1" dirty="0" err="1"/>
              <a:t>teaching</a:t>
            </a:r>
            <a:r>
              <a:rPr lang="fr-BE" sz="1800" b="1" dirty="0"/>
              <a:t> and </a:t>
            </a:r>
            <a:r>
              <a:rPr lang="fr-BE" sz="1800" b="1" dirty="0" err="1"/>
              <a:t>learning</a:t>
            </a:r>
            <a:r>
              <a:rPr lang="fr-BE" sz="1800" b="1" dirty="0"/>
              <a:t> </a:t>
            </a:r>
            <a:r>
              <a:rPr lang="fr-BE" sz="1800" b="1" dirty="0" err="1"/>
              <a:t>process</a:t>
            </a:r>
            <a:r>
              <a:rPr lang="fr-BE" sz="1800" dirty="0"/>
              <a:t>. </a:t>
            </a:r>
            <a:endParaRPr lang="bs-Latn-BA" sz="1800" dirty="0" smtClean="0"/>
          </a:p>
          <a:p>
            <a:pPr>
              <a:spcAft>
                <a:spcPts val="600"/>
              </a:spcAft>
            </a:pPr>
            <a:r>
              <a:rPr lang="fr-BE" sz="1800" dirty="0" smtClean="0"/>
              <a:t>Due </a:t>
            </a:r>
            <a:r>
              <a:rPr lang="fr-BE" sz="1800" dirty="0"/>
              <a:t>to the </a:t>
            </a:r>
            <a:r>
              <a:rPr lang="fr-BE" sz="1800" dirty="0" err="1"/>
              <a:t>frequency</a:t>
            </a:r>
            <a:r>
              <a:rPr lang="fr-BE" sz="1800" dirty="0"/>
              <a:t> </a:t>
            </a:r>
            <a:r>
              <a:rPr lang="fr-BE" sz="1800" b="1" dirty="0"/>
              <a:t>of </a:t>
            </a:r>
            <a:r>
              <a:rPr lang="fr-BE" sz="1800" b="1" dirty="0" err="1"/>
              <a:t>floods</a:t>
            </a:r>
            <a:r>
              <a:rPr lang="fr-BE" sz="1800" b="1" dirty="0"/>
              <a:t>, </a:t>
            </a:r>
            <a:r>
              <a:rPr lang="fr-BE" sz="1800" b="1" dirty="0" err="1"/>
              <a:t>landslides</a:t>
            </a:r>
            <a:r>
              <a:rPr lang="fr-BE" sz="1800" b="1" dirty="0"/>
              <a:t> and torrents, </a:t>
            </a:r>
            <a:r>
              <a:rPr lang="fr-BE" sz="1800" b="1" dirty="0" err="1"/>
              <a:t>especially</a:t>
            </a:r>
            <a:r>
              <a:rPr lang="fr-BE" sz="1800" b="1" dirty="0"/>
              <a:t> attention </a:t>
            </a:r>
            <a:r>
              <a:rPr lang="fr-BE" sz="1800" b="1" dirty="0" err="1"/>
              <a:t>will</a:t>
            </a:r>
            <a:r>
              <a:rPr lang="fr-BE" sz="1800" b="1" dirty="0"/>
              <a:t> </a:t>
            </a:r>
            <a:r>
              <a:rPr lang="fr-BE" sz="1800" b="1" dirty="0" err="1"/>
              <a:t>be</a:t>
            </a:r>
            <a:r>
              <a:rPr lang="fr-BE" sz="1800" b="1" dirty="0"/>
              <a:t> </a:t>
            </a:r>
            <a:r>
              <a:rPr lang="fr-BE" sz="1800" b="1" dirty="0" err="1"/>
              <a:t>paid</a:t>
            </a:r>
            <a:r>
              <a:rPr lang="fr-BE" sz="1800" b="1" dirty="0"/>
              <a:t> to exploration of the causes as </a:t>
            </a:r>
            <a:r>
              <a:rPr lang="fr-BE" sz="1800" b="1" dirty="0" err="1"/>
              <a:t>well</a:t>
            </a:r>
            <a:r>
              <a:rPr lang="fr-BE" sz="1800" b="1" dirty="0"/>
              <a:t> as </a:t>
            </a:r>
            <a:r>
              <a:rPr lang="fr-BE" sz="1800" b="1" dirty="0" err="1"/>
              <a:t>methods</a:t>
            </a:r>
            <a:r>
              <a:rPr lang="fr-BE" sz="1800" b="1" dirty="0"/>
              <a:t> of </a:t>
            </a:r>
            <a:r>
              <a:rPr lang="fr-BE" sz="1800" b="1" dirty="0" err="1"/>
              <a:t>prevention</a:t>
            </a:r>
            <a:r>
              <a:rPr lang="fr-BE" sz="1800" b="1" dirty="0"/>
              <a:t> and </a:t>
            </a:r>
            <a:r>
              <a:rPr lang="fr-BE" sz="1800" b="1" dirty="0" err="1"/>
              <a:t>rehabilitation</a:t>
            </a:r>
            <a:r>
              <a:rPr lang="fr-BE" sz="1800" dirty="0"/>
              <a:t>. </a:t>
            </a:r>
            <a:endParaRPr lang="bs-Latn-BA" sz="1800" dirty="0" smtClean="0"/>
          </a:p>
          <a:p>
            <a:pPr>
              <a:spcAft>
                <a:spcPts val="600"/>
              </a:spcAft>
            </a:pPr>
            <a:r>
              <a:rPr lang="fr-BE" sz="1800" dirty="0" err="1" smtClean="0"/>
              <a:t>Also</a:t>
            </a:r>
            <a:r>
              <a:rPr lang="fr-BE" sz="1800" dirty="0"/>
              <a:t>, </a:t>
            </a:r>
            <a:r>
              <a:rPr lang="fr-BE" sz="1800" dirty="0" err="1"/>
              <a:t>great</a:t>
            </a:r>
            <a:r>
              <a:rPr lang="fr-BE" sz="1800" dirty="0"/>
              <a:t> importance </a:t>
            </a:r>
            <a:r>
              <a:rPr lang="fr-BE" sz="1800" dirty="0" err="1"/>
              <a:t>will</a:t>
            </a:r>
            <a:r>
              <a:rPr lang="fr-BE" sz="1800" dirty="0"/>
              <a:t> </a:t>
            </a:r>
            <a:r>
              <a:rPr lang="fr-BE" sz="1800" dirty="0" err="1"/>
              <a:t>be</a:t>
            </a:r>
            <a:r>
              <a:rPr lang="fr-BE" sz="1800" dirty="0"/>
              <a:t> </a:t>
            </a:r>
            <a:r>
              <a:rPr lang="fr-BE" sz="1800" dirty="0" err="1"/>
              <a:t>given</a:t>
            </a:r>
            <a:r>
              <a:rPr lang="fr-BE" sz="1800" dirty="0"/>
              <a:t> to </a:t>
            </a:r>
            <a:r>
              <a:rPr lang="fr-BE" sz="1800" b="1" dirty="0"/>
              <a:t>the </a:t>
            </a:r>
            <a:r>
              <a:rPr lang="fr-BE" sz="1800" b="1" dirty="0" err="1"/>
              <a:t>study</a:t>
            </a:r>
            <a:r>
              <a:rPr lang="fr-BE" sz="1800" b="1" dirty="0"/>
              <a:t> of </a:t>
            </a:r>
            <a:r>
              <a:rPr lang="fr-BE" sz="1800" b="1" dirty="0" err="1"/>
              <a:t>climate</a:t>
            </a:r>
            <a:r>
              <a:rPr lang="fr-BE" sz="1800" b="1" dirty="0"/>
              <a:t> change impacts on water </a:t>
            </a:r>
            <a:r>
              <a:rPr lang="fr-BE" sz="1800" b="1" dirty="0" err="1"/>
              <a:t>resources</a:t>
            </a:r>
            <a:r>
              <a:rPr lang="fr-BE" sz="1800" b="1" dirty="0"/>
              <a:t> and </a:t>
            </a:r>
            <a:r>
              <a:rPr lang="bs-Latn-BA" sz="1800" b="1" dirty="0" smtClean="0"/>
              <a:t>on </a:t>
            </a:r>
            <a:r>
              <a:rPr lang="fr-BE" sz="1800" b="1" dirty="0" smtClean="0"/>
              <a:t>the </a:t>
            </a:r>
            <a:r>
              <a:rPr lang="fr-BE" sz="1800" b="1" dirty="0" err="1"/>
              <a:t>environment</a:t>
            </a:r>
            <a:r>
              <a:rPr lang="fr-BE" sz="1800" b="1" dirty="0"/>
              <a:t> in </a:t>
            </a:r>
            <a:r>
              <a:rPr lang="fr-BE" sz="1800" b="1" dirty="0" err="1"/>
              <a:t>general</a:t>
            </a:r>
            <a:r>
              <a:rPr lang="fr-BE" sz="1800" dirty="0"/>
              <a:t>. </a:t>
            </a:r>
            <a:endParaRPr lang="bs-Latn-BA" sz="1800" dirty="0" smtClean="0"/>
          </a:p>
          <a:p>
            <a:pPr>
              <a:spcAft>
                <a:spcPts val="600"/>
              </a:spcAft>
            </a:pPr>
            <a:r>
              <a:rPr lang="fr-BE" sz="1800" dirty="0" smtClean="0"/>
              <a:t>The </a:t>
            </a:r>
            <a:r>
              <a:rPr lang="fr-BE" sz="1800" dirty="0" err="1"/>
              <a:t>problem</a:t>
            </a:r>
            <a:r>
              <a:rPr lang="fr-BE" sz="1800" dirty="0"/>
              <a:t> of </a:t>
            </a:r>
            <a:r>
              <a:rPr lang="fr-BE" sz="1800" b="1" dirty="0" err="1"/>
              <a:t>earthquakes</a:t>
            </a:r>
            <a:r>
              <a:rPr lang="fr-BE" sz="1800" b="1" dirty="0"/>
              <a:t> </a:t>
            </a:r>
            <a:r>
              <a:rPr lang="fr-BE" sz="1800" b="1" dirty="0" err="1"/>
              <a:t>will</a:t>
            </a:r>
            <a:r>
              <a:rPr lang="fr-BE" sz="1800" b="1" dirty="0"/>
              <a:t> </a:t>
            </a:r>
            <a:r>
              <a:rPr lang="fr-BE" sz="1800" b="1" dirty="0" err="1"/>
              <a:t>be</a:t>
            </a:r>
            <a:r>
              <a:rPr lang="fr-BE" sz="1800" b="1" dirty="0"/>
              <a:t> </a:t>
            </a:r>
            <a:r>
              <a:rPr lang="fr-BE" sz="1800" b="1" dirty="0" err="1"/>
              <a:t>also</a:t>
            </a:r>
            <a:r>
              <a:rPr lang="fr-BE" sz="1800" b="1" dirty="0"/>
              <a:t> part of the </a:t>
            </a:r>
            <a:r>
              <a:rPr lang="fr-BE" sz="1800" b="1" dirty="0" err="1"/>
              <a:t>study</a:t>
            </a:r>
            <a:r>
              <a:rPr lang="fr-BE" sz="1800" b="1" dirty="0"/>
              <a:t> programme</a:t>
            </a:r>
            <a:r>
              <a:rPr lang="fr-BE" sz="1800" dirty="0" smtClean="0"/>
              <a:t>.</a:t>
            </a:r>
            <a:endParaRPr lang="bs-Latn-BA" sz="1800" dirty="0"/>
          </a:p>
          <a:p>
            <a:pPr>
              <a:spcAft>
                <a:spcPts val="600"/>
              </a:spcAft>
            </a:pPr>
            <a:r>
              <a:rPr lang="fr-BE" sz="1800" dirty="0"/>
              <a:t>UNSA </a:t>
            </a:r>
            <a:r>
              <a:rPr lang="fr-BE" sz="1800" dirty="0" err="1"/>
              <a:t>will</a:t>
            </a:r>
            <a:r>
              <a:rPr lang="fr-BE" sz="1800" dirty="0"/>
              <a:t> </a:t>
            </a:r>
            <a:r>
              <a:rPr lang="fr-BE" sz="1800" dirty="0" err="1"/>
              <a:t>also</a:t>
            </a:r>
            <a:r>
              <a:rPr lang="fr-BE" sz="1800" dirty="0"/>
              <a:t> </a:t>
            </a:r>
            <a:r>
              <a:rPr lang="fr-BE" sz="1800" dirty="0" err="1"/>
              <a:t>participate</a:t>
            </a:r>
            <a:r>
              <a:rPr lang="fr-BE" sz="1800" dirty="0"/>
              <a:t> in all </a:t>
            </a:r>
            <a:r>
              <a:rPr lang="fr-BE" sz="1800" dirty="0" err="1"/>
              <a:t>project</a:t>
            </a:r>
            <a:r>
              <a:rPr lang="fr-BE" sz="1800" dirty="0"/>
              <a:t> </a:t>
            </a:r>
            <a:r>
              <a:rPr lang="fr-BE" sz="1800" dirty="0" err="1"/>
              <a:t>activities</a:t>
            </a:r>
            <a:r>
              <a:rPr lang="fr-BE" sz="1800" dirty="0"/>
              <a:t>, </a:t>
            </a:r>
            <a:r>
              <a:rPr lang="fr-BE" sz="1800" dirty="0" err="1"/>
              <a:t>fulfilling</a:t>
            </a:r>
            <a:r>
              <a:rPr lang="fr-BE" sz="1800" dirty="0"/>
              <a:t> assignements and </a:t>
            </a:r>
            <a:r>
              <a:rPr lang="fr-BE" sz="1800" dirty="0" err="1"/>
              <a:t>activities</a:t>
            </a:r>
            <a:r>
              <a:rPr lang="fr-BE" sz="1800" dirty="0"/>
              <a:t> up to date.</a:t>
            </a:r>
            <a:endParaRPr lang="bs-Latn-BA" sz="1800" dirty="0">
              <a:solidFill>
                <a:srgbClr val="002060"/>
              </a:solidFill>
              <a:latin typeface="Book Antiqua" panose="02040602050305030304" pitchFamily="18" charset="0"/>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518287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3962400" cy="868362"/>
          </a:xfrm>
        </p:spPr>
        <p:txBody>
          <a:bodyPr>
            <a:noAutofit/>
          </a:bodyPr>
          <a:lstStyle/>
          <a:p>
            <a:r>
              <a:rPr lang="bs-Latn-BA" sz="2400" b="1" dirty="0">
                <a:solidFill>
                  <a:schemeClr val="accent6">
                    <a:lumMod val="50000"/>
                  </a:schemeClr>
                </a:solidFill>
              </a:rPr>
              <a:t>History of University</a:t>
            </a:r>
            <a:endParaRPr lang="bs-Latn-BA" sz="2400" dirty="0">
              <a:solidFill>
                <a:schemeClr val="accent6">
                  <a:lumMod val="50000"/>
                </a:schemeClr>
              </a:solidFill>
            </a:endParaRPr>
          </a:p>
        </p:txBody>
      </p:sp>
      <p:sp>
        <p:nvSpPr>
          <p:cNvPr id="3" name="Content Placeholder 2"/>
          <p:cNvSpPr>
            <a:spLocks noGrp="1"/>
          </p:cNvSpPr>
          <p:nvPr>
            <p:ph idx="1"/>
          </p:nvPr>
        </p:nvSpPr>
        <p:spPr>
          <a:xfrm>
            <a:off x="373475" y="3581400"/>
            <a:ext cx="8627650" cy="3124200"/>
          </a:xfrm>
        </p:spPr>
        <p:txBody>
          <a:bodyPr>
            <a:noAutofit/>
          </a:bodyPr>
          <a:lstStyle/>
          <a:p>
            <a:r>
              <a:rPr lang="en-US" sz="1800" dirty="0"/>
              <a:t>Sarajevo was first placed on the map of academic </a:t>
            </a:r>
            <a:r>
              <a:rPr lang="en-US" sz="1800" dirty="0" err="1"/>
              <a:t>centres</a:t>
            </a:r>
            <a:r>
              <a:rPr lang="en-US" sz="1800" dirty="0"/>
              <a:t> in this part of Europe in 1573, with the signing of the </a:t>
            </a:r>
            <a:r>
              <a:rPr lang="en-US" sz="1800" dirty="0" err="1"/>
              <a:t>Waqfname</a:t>
            </a:r>
            <a:r>
              <a:rPr lang="en-US" sz="1800" dirty="0"/>
              <a:t> (Book of Endowment) by </a:t>
            </a:r>
            <a:r>
              <a:rPr lang="en-US" sz="1800" dirty="0" err="1"/>
              <a:t>Gazi</a:t>
            </a:r>
            <a:r>
              <a:rPr lang="en-US" sz="1800" dirty="0"/>
              <a:t> </a:t>
            </a:r>
            <a:r>
              <a:rPr lang="en-US" sz="1800" dirty="0" err="1"/>
              <a:t>Husrev-bey</a:t>
            </a:r>
            <a:r>
              <a:rPr lang="en-US" sz="1800" dirty="0"/>
              <a:t>. Today, </a:t>
            </a:r>
            <a:r>
              <a:rPr lang="en-US" sz="1800" dirty="0" err="1"/>
              <a:t>Gazi</a:t>
            </a:r>
            <a:r>
              <a:rPr lang="en-US" sz="1800" dirty="0"/>
              <a:t> </a:t>
            </a:r>
            <a:r>
              <a:rPr lang="en-US" sz="1800" dirty="0" err="1"/>
              <a:t>Husrev-bey’s</a:t>
            </a:r>
            <a:r>
              <a:rPr lang="en-US" sz="1800" dirty="0"/>
              <a:t> Library is, as an associate member, the oldest institution within the University of Sarajevo. </a:t>
            </a:r>
            <a:endParaRPr lang="bs-Latn-BA" sz="1800" dirty="0" smtClean="0"/>
          </a:p>
          <a:p>
            <a:r>
              <a:rPr lang="en-US" sz="1800" dirty="0" smtClean="0"/>
              <a:t>Following </a:t>
            </a:r>
            <a:r>
              <a:rPr lang="en-US" sz="1800" dirty="0"/>
              <a:t>the departure of the Ottoman administration and the arrival of Austria-Hungary, the Sharia Judicial Academy was founded in 1887, the National Museum in 1888, the Catholic Seminary of the </a:t>
            </a:r>
            <a:r>
              <a:rPr lang="en-US" sz="1800" dirty="0" err="1"/>
              <a:t>Vrhbosna</a:t>
            </a:r>
            <a:r>
              <a:rPr lang="en-US" sz="1800" dirty="0"/>
              <a:t> Archbishopric in 1890. </a:t>
            </a:r>
            <a:endParaRPr lang="bs-Latn-BA" sz="1800" dirty="0" smtClean="0"/>
          </a:p>
          <a:p>
            <a:r>
              <a:rPr lang="en-US" sz="1800" dirty="0" smtClean="0"/>
              <a:t>The </a:t>
            </a:r>
            <a:r>
              <a:rPr lang="en-US" sz="1800" dirty="0"/>
              <a:t>Eastern Orthodox Seminary of Sarajevo was upgraded to an institution of higher learning in 1892. </a:t>
            </a:r>
            <a:endParaRPr lang="bs-Latn-BA" sz="1800" dirty="0" smtClean="0"/>
          </a:p>
          <a:p>
            <a:r>
              <a:rPr lang="en-US" sz="1800" dirty="0" smtClean="0"/>
              <a:t>Today</a:t>
            </a:r>
            <a:r>
              <a:rPr lang="en-US" sz="1800" dirty="0"/>
              <a:t>, the National Museum is an associate member of the University of Sarajevo, and the Faculty of Catholic Theology is a full member. </a:t>
            </a:r>
            <a:endParaRPr lang="hr-HR" sz="1800" dirty="0" smtClean="0"/>
          </a:p>
          <a:p>
            <a:endParaRPr lang="bs-Latn-BA" sz="1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pic>
        <p:nvPicPr>
          <p:cNvPr id="6" name="Picture 10" descr="rektorat 3"/>
          <p:cNvPicPr>
            <a:picLocks noChangeAspect="1" noChangeArrowheads="1"/>
          </p:cNvPicPr>
          <p:nvPr/>
        </p:nvPicPr>
        <p:blipFill>
          <a:blip r:embed="rId2" cstate="print"/>
          <a:srcRect/>
          <a:stretch>
            <a:fillRect/>
          </a:stretch>
        </p:blipFill>
        <p:spPr>
          <a:xfrm>
            <a:off x="4523765" y="152400"/>
            <a:ext cx="4412075" cy="3386011"/>
          </a:xfrm>
          <a:prstGeom prst="rect">
            <a:avLst/>
          </a:prstGeom>
          <a:noFill/>
          <a:ln/>
        </p:spPr>
      </p:pic>
    </p:spTree>
    <p:extLst>
      <p:ext uri="{BB962C8B-B14F-4D97-AF65-F5344CB8AC3E}">
        <p14:creationId xmlns:p14="http://schemas.microsoft.com/office/powerpoint/2010/main" val="54860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0"/>
            <a:ext cx="5875751" cy="362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3733800"/>
            <a:ext cx="8229600" cy="2392363"/>
          </a:xfrm>
        </p:spPr>
        <p:txBody>
          <a:bodyPr>
            <a:normAutofit/>
          </a:bodyPr>
          <a:lstStyle/>
          <a:p>
            <a:r>
              <a:rPr lang="en-US" sz="1800" dirty="0">
                <a:latin typeface="Book Antiqua" pitchFamily="18" charset="0"/>
              </a:rPr>
              <a:t>The modern history of the University of Sarajevo began with the establishment of the first secular institutions of higher education before World War II as well as during the war (the Faculty of Agriculture and Forestry in 1940, the Medical Faculty in 1944). </a:t>
            </a:r>
            <a:endParaRPr lang="bs-Latn-BA" sz="1800" dirty="0">
              <a:latin typeface="Book Antiqua" pitchFamily="18" charset="0"/>
            </a:endParaRPr>
          </a:p>
          <a:p>
            <a:r>
              <a:rPr lang="en-US" sz="1800" dirty="0">
                <a:latin typeface="Book Antiqua" pitchFamily="18" charset="0"/>
              </a:rPr>
              <a:t>The Medical Faculty was re-established in 1946, the Faculty of Law, the Teacher Training College were opened and, in 1948, the Faculty of Agriculture and Forestry was re-established.</a:t>
            </a:r>
          </a:p>
          <a:p>
            <a:endParaRPr lang="bs-Latn-BA" sz="2400" dirty="0"/>
          </a:p>
        </p:txBody>
      </p:sp>
      <p:sp>
        <p:nvSpPr>
          <p:cNvPr id="4" name="Rectangle 3"/>
          <p:cNvSpPr/>
          <p:nvPr/>
        </p:nvSpPr>
        <p:spPr>
          <a:xfrm>
            <a:off x="695194" y="5868020"/>
            <a:ext cx="7382005" cy="369332"/>
          </a:xfrm>
          <a:prstGeom prst="rect">
            <a:avLst/>
          </a:prstGeom>
        </p:spPr>
        <p:txBody>
          <a:bodyPr wrap="square">
            <a:spAutoFit/>
          </a:bodyPr>
          <a:lstStyle/>
          <a:p>
            <a:r>
              <a:rPr lang="en-US" dirty="0">
                <a:latin typeface="Book Antiqua" pitchFamily="18" charset="0"/>
              </a:rPr>
              <a:t>In 1949, the Engineering Faculty </a:t>
            </a:r>
            <a:r>
              <a:rPr lang="bs-Latn-BA" dirty="0">
                <a:latin typeface="Book Antiqua" pitchFamily="18" charset="0"/>
              </a:rPr>
              <a:t>/ (Technical Faculty) </a:t>
            </a:r>
            <a:r>
              <a:rPr lang="en-US" dirty="0">
                <a:latin typeface="Book Antiqua" pitchFamily="18" charset="0"/>
              </a:rPr>
              <a:t>was opened. </a:t>
            </a:r>
            <a:endParaRPr lang="bs-Latn-BA" dirty="0"/>
          </a:p>
        </p:txBody>
      </p:sp>
    </p:spTree>
    <p:extLst>
      <p:ext uri="{BB962C8B-B14F-4D97-AF65-F5344CB8AC3E}">
        <p14:creationId xmlns:p14="http://schemas.microsoft.com/office/powerpoint/2010/main" val="1789739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s-Latn-BA"/>
          </a:p>
        </p:txBody>
      </p:sp>
      <p:sp>
        <p:nvSpPr>
          <p:cNvPr id="3" name="Content Placeholder 2"/>
          <p:cNvSpPr>
            <a:spLocks noGrp="1"/>
          </p:cNvSpPr>
          <p:nvPr>
            <p:ph idx="1"/>
          </p:nvPr>
        </p:nvSpPr>
        <p:spPr>
          <a:xfrm>
            <a:off x="533400" y="3886200"/>
            <a:ext cx="8153400" cy="2239963"/>
          </a:xfrm>
        </p:spPr>
        <p:txBody>
          <a:bodyPr>
            <a:normAutofit/>
          </a:bodyPr>
          <a:lstStyle/>
          <a:p>
            <a:r>
              <a:rPr lang="hr-HR" sz="2000" dirty="0"/>
              <a:t>On 2 December of 1949.  with the appointment of the first rector, the University of Sarajevo was established</a:t>
            </a:r>
            <a:r>
              <a:rPr lang="hr-HR" sz="2000" dirty="0" smtClean="0"/>
              <a:t>.</a:t>
            </a:r>
          </a:p>
          <a:p>
            <a:r>
              <a:rPr lang="hr-HR" sz="2000" dirty="0" smtClean="0"/>
              <a:t> </a:t>
            </a:r>
            <a:r>
              <a:rPr lang="hr-HR" sz="2000" dirty="0"/>
              <a:t>With the opening of the Faculty of Philosophy (1950) and the Faculty of Economics (1952) the initial phase of establishment of the Sarajevo University was completed.  </a:t>
            </a:r>
            <a:endParaRPr lang="hr-HR" sz="20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6238" y="696238"/>
            <a:ext cx="3971925"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849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s-Latn-BA"/>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
            <a:ext cx="5695950"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2362200"/>
            <a:ext cx="8610600" cy="4419600"/>
          </a:xfrm>
        </p:spPr>
        <p:style>
          <a:lnRef idx="2">
            <a:schemeClr val="accent2"/>
          </a:lnRef>
          <a:fillRef idx="1">
            <a:schemeClr val="lt1"/>
          </a:fillRef>
          <a:effectRef idx="0">
            <a:schemeClr val="accent2"/>
          </a:effectRef>
          <a:fontRef idx="minor">
            <a:schemeClr val="dk1"/>
          </a:fontRef>
        </p:style>
        <p:txBody>
          <a:bodyPr>
            <a:noAutofit/>
          </a:bodyPr>
          <a:lstStyle/>
          <a:p>
            <a:r>
              <a:rPr lang="en-US" sz="2200" dirty="0">
                <a:latin typeface="Book Antiqua" pitchFamily="18" charset="0"/>
              </a:rPr>
              <a:t>In terms of </a:t>
            </a:r>
            <a:r>
              <a:rPr lang="en-US" sz="2200" dirty="0" err="1">
                <a:latin typeface="Book Antiqua" pitchFamily="18" charset="0"/>
              </a:rPr>
              <a:t>organisation</a:t>
            </a:r>
            <a:r>
              <a:rPr lang="en-US" sz="2200" dirty="0">
                <a:latin typeface="Book Antiqua" pitchFamily="18" charset="0"/>
              </a:rPr>
              <a:t>, the University o</a:t>
            </a:r>
            <a:r>
              <a:rPr lang="bs-Latn-BA" sz="2200" dirty="0">
                <a:latin typeface="Book Antiqua" pitchFamily="18" charset="0"/>
              </a:rPr>
              <a:t>f </a:t>
            </a:r>
            <a:r>
              <a:rPr lang="en-US" sz="2200" dirty="0">
                <a:latin typeface="Book Antiqua" pitchFamily="18" charset="0"/>
              </a:rPr>
              <a:t>Sarajevo today is a large and complex public institution, comprising </a:t>
            </a:r>
            <a:r>
              <a:rPr lang="en-US" sz="2200" dirty="0" smtClean="0">
                <a:latin typeface="Book Antiqua" pitchFamily="18" charset="0"/>
              </a:rPr>
              <a:t>3</a:t>
            </a:r>
            <a:r>
              <a:rPr lang="bs-Latn-BA" sz="2200" dirty="0" smtClean="0">
                <a:latin typeface="Book Antiqua" pitchFamily="18" charset="0"/>
              </a:rPr>
              <a:t>0</a:t>
            </a:r>
            <a:r>
              <a:rPr lang="en-US" sz="2200" dirty="0" smtClean="0">
                <a:latin typeface="Book Antiqua" pitchFamily="18" charset="0"/>
              </a:rPr>
              <a:t> </a:t>
            </a:r>
            <a:r>
              <a:rPr lang="en-US" sz="2200" dirty="0" err="1">
                <a:latin typeface="Book Antiqua" pitchFamily="18" charset="0"/>
              </a:rPr>
              <a:t>organisational</a:t>
            </a:r>
            <a:r>
              <a:rPr lang="en-US" sz="2200" dirty="0">
                <a:latin typeface="Book Antiqua" pitchFamily="18" charset="0"/>
              </a:rPr>
              <a:t> units: </a:t>
            </a:r>
            <a:r>
              <a:rPr lang="en-US" sz="2200" dirty="0" smtClean="0">
                <a:latin typeface="Book Antiqua" pitchFamily="18" charset="0"/>
              </a:rPr>
              <a:t>2</a:t>
            </a:r>
            <a:r>
              <a:rPr lang="bs-Latn-BA" sz="2200" dirty="0" smtClean="0">
                <a:latin typeface="Book Antiqua" pitchFamily="18" charset="0"/>
              </a:rPr>
              <a:t>2</a:t>
            </a:r>
            <a:r>
              <a:rPr lang="en-US" sz="2200" dirty="0" smtClean="0">
                <a:latin typeface="Book Antiqua" pitchFamily="18" charset="0"/>
              </a:rPr>
              <a:t> </a:t>
            </a:r>
            <a:r>
              <a:rPr lang="en-US" sz="2200" dirty="0">
                <a:latin typeface="Book Antiqua" pitchFamily="18" charset="0"/>
              </a:rPr>
              <a:t>faculties, 3 academies, and 5 research institutes, in six areas of academic work: </a:t>
            </a:r>
            <a:endParaRPr lang="bs-Latn-BA" sz="2200" dirty="0">
              <a:latin typeface="Book Antiqua" pitchFamily="18" charset="0"/>
            </a:endParaRPr>
          </a:p>
          <a:p>
            <a:pPr lvl="1"/>
            <a:r>
              <a:rPr lang="en-US" sz="1800" dirty="0">
                <a:latin typeface="Book Antiqua" pitchFamily="18" charset="0"/>
              </a:rPr>
              <a:t>social science, </a:t>
            </a:r>
            <a:endParaRPr lang="bs-Latn-BA" sz="1800" dirty="0">
              <a:latin typeface="Book Antiqua" pitchFamily="18" charset="0"/>
            </a:endParaRPr>
          </a:p>
          <a:p>
            <a:pPr lvl="1"/>
            <a:r>
              <a:rPr lang="en-US" sz="1800" dirty="0">
                <a:latin typeface="Book Antiqua" pitchFamily="18" charset="0"/>
              </a:rPr>
              <a:t>humanities, </a:t>
            </a:r>
            <a:endParaRPr lang="bs-Latn-BA" sz="1800" dirty="0">
              <a:latin typeface="Book Antiqua" pitchFamily="18" charset="0"/>
            </a:endParaRPr>
          </a:p>
          <a:p>
            <a:pPr lvl="1"/>
            <a:r>
              <a:rPr lang="en-US" sz="1800" dirty="0">
                <a:latin typeface="Book Antiqua" pitchFamily="18" charset="0"/>
              </a:rPr>
              <a:t>medicine, </a:t>
            </a:r>
            <a:endParaRPr lang="bs-Latn-BA" sz="1800" dirty="0">
              <a:latin typeface="Book Antiqua" pitchFamily="18" charset="0"/>
            </a:endParaRPr>
          </a:p>
          <a:p>
            <a:pPr lvl="1"/>
            <a:r>
              <a:rPr lang="en-US" sz="1800" dirty="0">
                <a:latin typeface="Book Antiqua" pitchFamily="18" charset="0"/>
              </a:rPr>
              <a:t>technical studies, </a:t>
            </a:r>
            <a:endParaRPr lang="bs-Latn-BA" sz="1800" dirty="0">
              <a:latin typeface="Book Antiqua" pitchFamily="18" charset="0"/>
            </a:endParaRPr>
          </a:p>
          <a:p>
            <a:pPr lvl="1"/>
            <a:r>
              <a:rPr lang="en-US" sz="1800" dirty="0">
                <a:latin typeface="Book Antiqua" pitchFamily="18" charset="0"/>
              </a:rPr>
              <a:t>science,</a:t>
            </a:r>
            <a:endParaRPr lang="bs-Latn-BA" sz="1800" dirty="0">
              <a:latin typeface="Book Antiqua" pitchFamily="18" charset="0"/>
            </a:endParaRPr>
          </a:p>
          <a:p>
            <a:pPr lvl="1"/>
            <a:r>
              <a:rPr lang="en-US" sz="1800" dirty="0">
                <a:latin typeface="Book Antiqua" pitchFamily="18" charset="0"/>
              </a:rPr>
              <a:t> bio-technology and art</a:t>
            </a:r>
            <a:endParaRPr lang="bs-Latn-BA" sz="1800" dirty="0">
              <a:latin typeface="Book Antiqua" pitchFamily="18" charset="0"/>
            </a:endParaRPr>
          </a:p>
          <a:p>
            <a:r>
              <a:rPr lang="en-US" sz="2200" dirty="0" smtClean="0">
                <a:latin typeface="Book Antiqua" pitchFamily="18" charset="0"/>
              </a:rPr>
              <a:t>Associate </a:t>
            </a:r>
            <a:r>
              <a:rPr lang="en-US" sz="2200" dirty="0">
                <a:latin typeface="Book Antiqua" pitchFamily="18" charset="0"/>
              </a:rPr>
              <a:t>members of the University include the National and University Library of </a:t>
            </a:r>
            <a:r>
              <a:rPr lang="en-US" sz="2200" dirty="0" err="1">
                <a:latin typeface="Book Antiqua" pitchFamily="18" charset="0"/>
              </a:rPr>
              <a:t>BiH</a:t>
            </a:r>
            <a:r>
              <a:rPr lang="en-US" sz="2200" dirty="0">
                <a:latin typeface="Book Antiqua" pitchFamily="18" charset="0"/>
              </a:rPr>
              <a:t>, </a:t>
            </a:r>
            <a:r>
              <a:rPr lang="en-US" sz="2200" dirty="0" err="1">
                <a:latin typeface="Book Antiqua" pitchFamily="18" charset="0"/>
              </a:rPr>
              <a:t>Gazi</a:t>
            </a:r>
            <a:r>
              <a:rPr lang="en-US" sz="2200" dirty="0">
                <a:latin typeface="Book Antiqua" pitchFamily="18" charset="0"/>
              </a:rPr>
              <a:t> </a:t>
            </a:r>
            <a:r>
              <a:rPr lang="en-US" sz="2200" dirty="0" err="1">
                <a:latin typeface="Book Antiqua" pitchFamily="18" charset="0"/>
              </a:rPr>
              <a:t>Husrev-bey’s</a:t>
            </a:r>
            <a:r>
              <a:rPr lang="en-US" sz="2200" dirty="0">
                <a:latin typeface="Book Antiqua" pitchFamily="18" charset="0"/>
              </a:rPr>
              <a:t> Library and the National Museum, as well as other units.</a:t>
            </a:r>
            <a:endParaRPr lang="bs-Latn-BA" sz="2200" dirty="0">
              <a:latin typeface="Book Antiqua" pitchFamily="18" charset="0"/>
            </a:endParaRPr>
          </a:p>
        </p:txBody>
      </p:sp>
    </p:spTree>
    <p:extLst>
      <p:ext uri="{BB962C8B-B14F-4D97-AF65-F5344CB8AC3E}">
        <p14:creationId xmlns:p14="http://schemas.microsoft.com/office/powerpoint/2010/main" val="3838182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s-Latn-BA"/>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4447"/>
            <a:ext cx="2219325"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61848"/>
            <a:ext cx="1990725"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25" y="247650"/>
            <a:ext cx="190500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8281" y="43972"/>
            <a:ext cx="238125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252723"/>
            <a:ext cx="2333625"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9913" y="3676650"/>
            <a:ext cx="405765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3330880"/>
            <a:ext cx="227647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8128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s-Latn-BA"/>
          </a:p>
        </p:txBody>
      </p:sp>
      <p:sp>
        <p:nvSpPr>
          <p:cNvPr id="3" name="Content Placeholder 2"/>
          <p:cNvSpPr>
            <a:spLocks noGrp="1"/>
          </p:cNvSpPr>
          <p:nvPr>
            <p:ph idx="1"/>
          </p:nvPr>
        </p:nvSpPr>
        <p:spPr/>
        <p:txBody>
          <a:bodyPr/>
          <a:lstStyle/>
          <a:p>
            <a:endParaRPr lang="bs-Latn-BA"/>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3032"/>
            <a:ext cx="2124075"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598" y="93032"/>
            <a:ext cx="203835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948" y="0"/>
            <a:ext cx="1962150"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02569"/>
            <a:ext cx="211455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953" y="3411255"/>
            <a:ext cx="24003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199" y="3447854"/>
            <a:ext cx="2257425"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3360172"/>
            <a:ext cx="213360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893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s-Latn-BA"/>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3200400"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050" y="193827"/>
            <a:ext cx="2914650"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228600"/>
            <a:ext cx="212407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648075"/>
            <a:ext cx="329565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3581400" y="3571875"/>
            <a:ext cx="220980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3654598"/>
            <a:ext cx="20193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560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s-Latn-BA"/>
          </a:p>
        </p:txBody>
      </p:sp>
      <p:sp>
        <p:nvSpPr>
          <p:cNvPr id="3" name="Content Placeholder 2"/>
          <p:cNvSpPr>
            <a:spLocks noGrp="1"/>
          </p:cNvSpPr>
          <p:nvPr>
            <p:ph idx="1"/>
          </p:nvPr>
        </p:nvSpPr>
        <p:spPr/>
        <p:txBody>
          <a:bodyPr/>
          <a:lstStyle/>
          <a:p>
            <a:endParaRPr lang="bs-Latn-BA"/>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433" y="1357312"/>
            <a:ext cx="2305050"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5483" y="1143000"/>
            <a:ext cx="2724150"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609725"/>
            <a:ext cx="220027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501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1010</Words>
  <Application>Microsoft Office PowerPoint</Application>
  <PresentationFormat>On-screen Show (4:3)</PresentationFormat>
  <Paragraphs>119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History of University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University of Sarajevo   </vt:lpstr>
      <vt:lpstr>University of Sarajevo is a partner in many mobility programs (ERASMUS MUNDUS, CEEPUS, bilateral agreements).</vt:lpstr>
      <vt:lpstr>PowerPoint Presentation</vt:lpstr>
      <vt:lpstr>Role in NatRisk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of Internationalisation in B&amp;H Higher Education</dc:title>
  <dc:creator>user</dc:creator>
  <cp:lastModifiedBy>Korisnik</cp:lastModifiedBy>
  <cp:revision>33</cp:revision>
  <dcterms:created xsi:type="dcterms:W3CDTF">2006-08-16T00:00:00Z</dcterms:created>
  <dcterms:modified xsi:type="dcterms:W3CDTF">2016-12-12T20:47:14Z</dcterms:modified>
</cp:coreProperties>
</file>